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4"/>
  </p:notesMasterIdLst>
  <p:sldIdLst>
    <p:sldId id="256" r:id="rId2"/>
    <p:sldId id="258" r:id="rId3"/>
    <p:sldId id="259" r:id="rId4"/>
    <p:sldId id="261" r:id="rId5"/>
    <p:sldId id="262" r:id="rId6"/>
    <p:sldId id="263" r:id="rId7"/>
    <p:sldId id="290" r:id="rId8"/>
    <p:sldId id="291" r:id="rId9"/>
    <p:sldId id="288" r:id="rId10"/>
    <p:sldId id="264" r:id="rId11"/>
    <p:sldId id="292" r:id="rId12"/>
    <p:sldId id="267" r:id="rId13"/>
    <p:sldId id="298" r:id="rId14"/>
    <p:sldId id="269" r:id="rId15"/>
    <p:sldId id="272" r:id="rId16"/>
    <p:sldId id="283" r:id="rId17"/>
    <p:sldId id="284" r:id="rId18"/>
    <p:sldId id="274" r:id="rId19"/>
    <p:sldId id="285" r:id="rId20"/>
    <p:sldId id="276" r:id="rId21"/>
    <p:sldId id="299" r:id="rId22"/>
    <p:sldId id="295" r:id="rId23"/>
    <p:sldId id="301" r:id="rId24"/>
    <p:sldId id="277" r:id="rId25"/>
    <p:sldId id="300" r:id="rId26"/>
    <p:sldId id="296" r:id="rId27"/>
    <p:sldId id="278" r:id="rId28"/>
    <p:sldId id="280" r:id="rId29"/>
    <p:sldId id="281" r:id="rId30"/>
    <p:sldId id="297" r:id="rId31"/>
    <p:sldId id="282" r:id="rId32"/>
    <p:sldId id="294"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90"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C022C6-6E0F-4B7E-AE9A-A8BFA193C319}"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622E71AE-B0EF-4E52-8CE6-C36AF1290355}">
      <dgm:prSet phldrT="[Text]"/>
      <dgm:spPr/>
      <dgm:t>
        <a:bodyPr/>
        <a:lstStyle/>
        <a:p>
          <a:r>
            <a:rPr lang="en-US" b="0" i="0" dirty="0" smtClean="0">
              <a:latin typeface="Comic Sans MS" pitchFamily="66" charset="0"/>
            </a:rPr>
            <a:t>Nonadmitted</a:t>
          </a:r>
        </a:p>
        <a:p>
          <a:r>
            <a:rPr lang="en-US" b="0" i="0" dirty="0" smtClean="0">
              <a:latin typeface="Comic Sans MS" pitchFamily="66" charset="0"/>
            </a:rPr>
            <a:t>And Reinsurance Reform</a:t>
          </a:r>
        </a:p>
        <a:p>
          <a:r>
            <a:rPr lang="en-US" b="0" i="0" dirty="0" smtClean="0">
              <a:latin typeface="Comic Sans MS" pitchFamily="66" charset="0"/>
            </a:rPr>
            <a:t>Act of 2010 (</a:t>
          </a:r>
          <a:r>
            <a:rPr lang="en-US" b="1" i="0" dirty="0" smtClean="0">
              <a:latin typeface="Comic Sans MS" pitchFamily="66" charset="0"/>
            </a:rPr>
            <a:t>NRRA</a:t>
          </a:r>
          <a:r>
            <a:rPr lang="en-US" b="0" i="0" dirty="0" smtClean="0">
              <a:latin typeface="Comic Sans MS" pitchFamily="66" charset="0"/>
            </a:rPr>
            <a:t>)</a:t>
          </a:r>
          <a:r>
            <a:rPr lang="en-US" dirty="0" smtClean="0">
              <a:latin typeface="Comic Sans MS" pitchFamily="66" charset="0"/>
            </a:rPr>
            <a:t> – Part of the Federal Dodd-Frank Wall Street Reform Consumer Protection Act</a:t>
          </a:r>
          <a:endParaRPr lang="en-US" dirty="0">
            <a:latin typeface="Comic Sans MS" pitchFamily="66" charset="0"/>
          </a:endParaRPr>
        </a:p>
      </dgm:t>
    </dgm:pt>
    <dgm:pt modelId="{B39F3FAC-ED10-42E2-8CEF-94C8E195C6AD}" type="parTrans" cxnId="{7D34692E-0B69-4623-B98F-6B98EF6232B8}">
      <dgm:prSet/>
      <dgm:spPr/>
      <dgm:t>
        <a:bodyPr/>
        <a:lstStyle/>
        <a:p>
          <a:endParaRPr lang="en-US"/>
        </a:p>
      </dgm:t>
    </dgm:pt>
    <dgm:pt modelId="{FA812264-EC52-4FD1-BDF6-4B7DC5358ACC}" type="sibTrans" cxnId="{7D34692E-0B69-4623-B98F-6B98EF6232B8}">
      <dgm:prSet/>
      <dgm:spPr/>
      <dgm:t>
        <a:bodyPr/>
        <a:lstStyle/>
        <a:p>
          <a:endParaRPr lang="en-US"/>
        </a:p>
      </dgm:t>
    </dgm:pt>
    <dgm:pt modelId="{4C9C7643-4BFF-4E3C-9A9D-514CDE59B607}">
      <dgm:prSet phldrT="[Text]"/>
      <dgm:spPr/>
      <dgm:t>
        <a:bodyPr/>
        <a:lstStyle/>
        <a:p>
          <a:r>
            <a:rPr lang="en-US" dirty="0" smtClean="0">
              <a:latin typeface="Comic Sans MS" pitchFamily="66" charset="0"/>
            </a:rPr>
            <a:t>In the “pipeline”—NAIC supported the NRRA after some amendments were accepted—but the timing of its passage was unexpected</a:t>
          </a:r>
          <a:endParaRPr lang="en-US" dirty="0">
            <a:latin typeface="Comic Sans MS" pitchFamily="66" charset="0"/>
          </a:endParaRPr>
        </a:p>
      </dgm:t>
    </dgm:pt>
    <dgm:pt modelId="{602EDA0C-A25C-4CAE-A07C-EFDED5FA325E}" type="parTrans" cxnId="{71F16136-6784-4389-B946-373B2E939CEC}">
      <dgm:prSet/>
      <dgm:spPr/>
      <dgm:t>
        <a:bodyPr/>
        <a:lstStyle/>
        <a:p>
          <a:endParaRPr lang="en-US"/>
        </a:p>
      </dgm:t>
    </dgm:pt>
    <dgm:pt modelId="{2D9B1A36-F0C3-4EA3-8A16-4875EFA43B24}" type="sibTrans" cxnId="{71F16136-6784-4389-B946-373B2E939CEC}">
      <dgm:prSet/>
      <dgm:spPr/>
      <dgm:t>
        <a:bodyPr/>
        <a:lstStyle/>
        <a:p>
          <a:endParaRPr lang="en-US"/>
        </a:p>
      </dgm:t>
    </dgm:pt>
    <dgm:pt modelId="{5FDEAD19-95CF-459C-A81F-92B4AD6F0BC1}">
      <dgm:prSet phldrT="[Text]"/>
      <dgm:spPr/>
      <dgm:t>
        <a:bodyPr/>
        <a:lstStyle/>
        <a:p>
          <a:r>
            <a:rPr lang="en-US" dirty="0" smtClean="0">
              <a:latin typeface="Comic Sans MS" pitchFamily="66" charset="0"/>
            </a:rPr>
            <a:t>Timelines For</a:t>
          </a:r>
        </a:p>
        <a:p>
          <a:r>
            <a:rPr lang="en-US" dirty="0" smtClean="0">
              <a:latin typeface="Comic Sans MS" pitchFamily="66" charset="0"/>
            </a:rPr>
            <a:t>Implementation</a:t>
          </a:r>
          <a:endParaRPr lang="en-US" dirty="0">
            <a:latin typeface="Comic Sans MS" pitchFamily="66" charset="0"/>
          </a:endParaRPr>
        </a:p>
      </dgm:t>
    </dgm:pt>
    <dgm:pt modelId="{C9F1426C-3B08-48FA-9E0A-51580276CF67}" type="parTrans" cxnId="{DB61FC6D-6B35-4D23-9750-2C9F26012717}">
      <dgm:prSet/>
      <dgm:spPr/>
      <dgm:t>
        <a:bodyPr/>
        <a:lstStyle/>
        <a:p>
          <a:endParaRPr lang="en-US"/>
        </a:p>
      </dgm:t>
    </dgm:pt>
    <dgm:pt modelId="{6136C250-D848-49F0-B479-A805C4578AAC}" type="sibTrans" cxnId="{DB61FC6D-6B35-4D23-9750-2C9F26012717}">
      <dgm:prSet/>
      <dgm:spPr/>
      <dgm:t>
        <a:bodyPr/>
        <a:lstStyle/>
        <a:p>
          <a:endParaRPr lang="en-US"/>
        </a:p>
      </dgm:t>
    </dgm:pt>
    <dgm:pt modelId="{01EE37D9-ED82-46D8-AA90-9B924833FA9A}">
      <dgm:prSet phldrT="[Text]"/>
      <dgm:spPr/>
      <dgm:t>
        <a:bodyPr/>
        <a:lstStyle/>
        <a:p>
          <a:r>
            <a:rPr lang="en-US" dirty="0" smtClean="0">
              <a:latin typeface="Comic Sans MS" pitchFamily="66" charset="0"/>
            </a:rPr>
            <a:t>Aggressive</a:t>
          </a:r>
          <a:endParaRPr lang="en-US" dirty="0">
            <a:latin typeface="Comic Sans MS" pitchFamily="66" charset="0"/>
          </a:endParaRPr>
        </a:p>
      </dgm:t>
    </dgm:pt>
    <dgm:pt modelId="{328FD7A4-3ADD-4561-BD3E-2D086E54DAD9}" type="parTrans" cxnId="{4F2AA654-55D2-4582-AFCC-6172DA9F80DD}">
      <dgm:prSet/>
      <dgm:spPr/>
      <dgm:t>
        <a:bodyPr/>
        <a:lstStyle/>
        <a:p>
          <a:endParaRPr lang="en-US"/>
        </a:p>
      </dgm:t>
    </dgm:pt>
    <dgm:pt modelId="{8F155B0C-9EA4-4812-86CF-0229EDAB7E30}" type="sibTrans" cxnId="{4F2AA654-55D2-4582-AFCC-6172DA9F80DD}">
      <dgm:prSet/>
      <dgm:spPr/>
      <dgm:t>
        <a:bodyPr/>
        <a:lstStyle/>
        <a:p>
          <a:endParaRPr lang="en-US"/>
        </a:p>
      </dgm:t>
    </dgm:pt>
    <dgm:pt modelId="{6BEB7964-1BB2-42F1-A957-66DB3712918A}">
      <dgm:prSet phldrT="[Text]"/>
      <dgm:spPr/>
      <dgm:t>
        <a:bodyPr/>
        <a:lstStyle/>
        <a:p>
          <a:r>
            <a:rPr lang="en-US" dirty="0" smtClean="0">
              <a:latin typeface="Comic Sans MS" pitchFamily="66" charset="0"/>
            </a:rPr>
            <a:t>Effective July 21, 2011</a:t>
          </a:r>
          <a:endParaRPr lang="en-US" dirty="0">
            <a:latin typeface="Comic Sans MS" pitchFamily="66" charset="0"/>
          </a:endParaRPr>
        </a:p>
      </dgm:t>
    </dgm:pt>
    <dgm:pt modelId="{A763470D-54CB-4609-86C0-A54DC1544B8E}" type="parTrans" cxnId="{E760C389-1D82-482F-998C-0A7A83C1E633}">
      <dgm:prSet/>
      <dgm:spPr/>
      <dgm:t>
        <a:bodyPr/>
        <a:lstStyle/>
        <a:p>
          <a:endParaRPr lang="en-US"/>
        </a:p>
      </dgm:t>
    </dgm:pt>
    <dgm:pt modelId="{CC62692A-E33F-4560-8912-3897E394BB24}" type="sibTrans" cxnId="{E760C389-1D82-482F-998C-0A7A83C1E633}">
      <dgm:prSet/>
      <dgm:spPr/>
      <dgm:t>
        <a:bodyPr/>
        <a:lstStyle/>
        <a:p>
          <a:endParaRPr lang="en-US"/>
        </a:p>
      </dgm:t>
    </dgm:pt>
    <dgm:pt modelId="{98770CD0-362A-40CC-BC4F-53694C44BFC6}" type="pres">
      <dgm:prSet presAssocID="{31C022C6-6E0F-4B7E-AE9A-A8BFA193C319}" presName="Name0" presStyleCnt="0">
        <dgm:presLayoutVars>
          <dgm:dir/>
          <dgm:animLvl val="lvl"/>
          <dgm:resizeHandles/>
        </dgm:presLayoutVars>
      </dgm:prSet>
      <dgm:spPr/>
      <dgm:t>
        <a:bodyPr/>
        <a:lstStyle/>
        <a:p>
          <a:endParaRPr lang="en-US"/>
        </a:p>
      </dgm:t>
    </dgm:pt>
    <dgm:pt modelId="{7DAC3F49-AE5B-447A-B834-CC4BD8D70C98}" type="pres">
      <dgm:prSet presAssocID="{622E71AE-B0EF-4E52-8CE6-C36AF1290355}" presName="linNode" presStyleCnt="0"/>
      <dgm:spPr/>
    </dgm:pt>
    <dgm:pt modelId="{410D6C7C-EAEC-4C45-9E45-C0F3451AAB7F}" type="pres">
      <dgm:prSet presAssocID="{622E71AE-B0EF-4E52-8CE6-C36AF1290355}" presName="parentShp" presStyleLbl="node1" presStyleIdx="0" presStyleCnt="2">
        <dgm:presLayoutVars>
          <dgm:bulletEnabled val="1"/>
        </dgm:presLayoutVars>
      </dgm:prSet>
      <dgm:spPr/>
      <dgm:t>
        <a:bodyPr/>
        <a:lstStyle/>
        <a:p>
          <a:endParaRPr lang="en-US"/>
        </a:p>
      </dgm:t>
    </dgm:pt>
    <dgm:pt modelId="{AE45D943-D54C-410E-83E6-FDFD4B7F415B}" type="pres">
      <dgm:prSet presAssocID="{622E71AE-B0EF-4E52-8CE6-C36AF1290355}" presName="childShp" presStyleLbl="bgAccFollowNode1" presStyleIdx="0" presStyleCnt="2">
        <dgm:presLayoutVars>
          <dgm:bulletEnabled val="1"/>
        </dgm:presLayoutVars>
      </dgm:prSet>
      <dgm:spPr/>
      <dgm:t>
        <a:bodyPr/>
        <a:lstStyle/>
        <a:p>
          <a:endParaRPr lang="en-US"/>
        </a:p>
      </dgm:t>
    </dgm:pt>
    <dgm:pt modelId="{851BF838-3371-4696-9F57-A8246FF5E48D}" type="pres">
      <dgm:prSet presAssocID="{FA812264-EC52-4FD1-BDF6-4B7DC5358ACC}" presName="spacing" presStyleCnt="0"/>
      <dgm:spPr/>
    </dgm:pt>
    <dgm:pt modelId="{19DF784B-4913-4334-9CE8-D78FB25BA2B6}" type="pres">
      <dgm:prSet presAssocID="{5FDEAD19-95CF-459C-A81F-92B4AD6F0BC1}" presName="linNode" presStyleCnt="0"/>
      <dgm:spPr/>
    </dgm:pt>
    <dgm:pt modelId="{C3DD8294-401B-4351-8FE7-49196E177377}" type="pres">
      <dgm:prSet presAssocID="{5FDEAD19-95CF-459C-A81F-92B4AD6F0BC1}" presName="parentShp" presStyleLbl="node1" presStyleIdx="1" presStyleCnt="2">
        <dgm:presLayoutVars>
          <dgm:bulletEnabled val="1"/>
        </dgm:presLayoutVars>
      </dgm:prSet>
      <dgm:spPr/>
      <dgm:t>
        <a:bodyPr/>
        <a:lstStyle/>
        <a:p>
          <a:endParaRPr lang="en-US"/>
        </a:p>
      </dgm:t>
    </dgm:pt>
    <dgm:pt modelId="{7F990743-998E-40BD-86D0-ED37622CCC90}" type="pres">
      <dgm:prSet presAssocID="{5FDEAD19-95CF-459C-A81F-92B4AD6F0BC1}" presName="childShp" presStyleLbl="bgAccFollowNode1" presStyleIdx="1" presStyleCnt="2">
        <dgm:presLayoutVars>
          <dgm:bulletEnabled val="1"/>
        </dgm:presLayoutVars>
      </dgm:prSet>
      <dgm:spPr/>
      <dgm:t>
        <a:bodyPr/>
        <a:lstStyle/>
        <a:p>
          <a:endParaRPr lang="en-US"/>
        </a:p>
      </dgm:t>
    </dgm:pt>
  </dgm:ptLst>
  <dgm:cxnLst>
    <dgm:cxn modelId="{70D400F4-1501-4913-BEC5-041E88389E60}" type="presOf" srcId="{4C9C7643-4BFF-4E3C-9A9D-514CDE59B607}" destId="{AE45D943-D54C-410E-83E6-FDFD4B7F415B}" srcOrd="0" destOrd="0" presId="urn:microsoft.com/office/officeart/2005/8/layout/vList6"/>
    <dgm:cxn modelId="{40D1F716-7A5A-4A38-8964-51ACDC525FCA}" type="presOf" srcId="{622E71AE-B0EF-4E52-8CE6-C36AF1290355}" destId="{410D6C7C-EAEC-4C45-9E45-C0F3451AAB7F}" srcOrd="0" destOrd="0" presId="urn:microsoft.com/office/officeart/2005/8/layout/vList6"/>
    <dgm:cxn modelId="{E760C389-1D82-482F-998C-0A7A83C1E633}" srcId="{5FDEAD19-95CF-459C-A81F-92B4AD6F0BC1}" destId="{6BEB7964-1BB2-42F1-A957-66DB3712918A}" srcOrd="1" destOrd="0" parTransId="{A763470D-54CB-4609-86C0-A54DC1544B8E}" sibTransId="{CC62692A-E33F-4560-8912-3897E394BB24}"/>
    <dgm:cxn modelId="{74824E8B-7F87-471D-90F9-0F935764FA3C}" type="presOf" srcId="{31C022C6-6E0F-4B7E-AE9A-A8BFA193C319}" destId="{98770CD0-362A-40CC-BC4F-53694C44BFC6}" srcOrd="0" destOrd="0" presId="urn:microsoft.com/office/officeart/2005/8/layout/vList6"/>
    <dgm:cxn modelId="{4F2AA654-55D2-4582-AFCC-6172DA9F80DD}" srcId="{5FDEAD19-95CF-459C-A81F-92B4AD6F0BC1}" destId="{01EE37D9-ED82-46D8-AA90-9B924833FA9A}" srcOrd="0" destOrd="0" parTransId="{328FD7A4-3ADD-4561-BD3E-2D086E54DAD9}" sibTransId="{8F155B0C-9EA4-4812-86CF-0229EDAB7E30}"/>
    <dgm:cxn modelId="{0C257441-606A-490A-A119-889BE1A58A72}" type="presOf" srcId="{6BEB7964-1BB2-42F1-A957-66DB3712918A}" destId="{7F990743-998E-40BD-86D0-ED37622CCC90}" srcOrd="0" destOrd="1" presId="urn:microsoft.com/office/officeart/2005/8/layout/vList6"/>
    <dgm:cxn modelId="{DB61FC6D-6B35-4D23-9750-2C9F26012717}" srcId="{31C022C6-6E0F-4B7E-AE9A-A8BFA193C319}" destId="{5FDEAD19-95CF-459C-A81F-92B4AD6F0BC1}" srcOrd="1" destOrd="0" parTransId="{C9F1426C-3B08-48FA-9E0A-51580276CF67}" sibTransId="{6136C250-D848-49F0-B479-A805C4578AAC}"/>
    <dgm:cxn modelId="{7D34692E-0B69-4623-B98F-6B98EF6232B8}" srcId="{31C022C6-6E0F-4B7E-AE9A-A8BFA193C319}" destId="{622E71AE-B0EF-4E52-8CE6-C36AF1290355}" srcOrd="0" destOrd="0" parTransId="{B39F3FAC-ED10-42E2-8CEF-94C8E195C6AD}" sibTransId="{FA812264-EC52-4FD1-BDF6-4B7DC5358ACC}"/>
    <dgm:cxn modelId="{A50FB0BE-60A6-4BE2-8BD6-7D072568B2FA}" type="presOf" srcId="{5FDEAD19-95CF-459C-A81F-92B4AD6F0BC1}" destId="{C3DD8294-401B-4351-8FE7-49196E177377}" srcOrd="0" destOrd="0" presId="urn:microsoft.com/office/officeart/2005/8/layout/vList6"/>
    <dgm:cxn modelId="{6264A30A-78AF-43C9-A52B-59FD49AE4346}" type="presOf" srcId="{01EE37D9-ED82-46D8-AA90-9B924833FA9A}" destId="{7F990743-998E-40BD-86D0-ED37622CCC90}" srcOrd="0" destOrd="0" presId="urn:microsoft.com/office/officeart/2005/8/layout/vList6"/>
    <dgm:cxn modelId="{71F16136-6784-4389-B946-373B2E939CEC}" srcId="{622E71AE-B0EF-4E52-8CE6-C36AF1290355}" destId="{4C9C7643-4BFF-4E3C-9A9D-514CDE59B607}" srcOrd="0" destOrd="0" parTransId="{602EDA0C-A25C-4CAE-A07C-EFDED5FA325E}" sibTransId="{2D9B1A36-F0C3-4EA3-8A16-4875EFA43B24}"/>
    <dgm:cxn modelId="{F9B1B003-344A-4843-BBEC-C461DF773200}" type="presParOf" srcId="{98770CD0-362A-40CC-BC4F-53694C44BFC6}" destId="{7DAC3F49-AE5B-447A-B834-CC4BD8D70C98}" srcOrd="0" destOrd="0" presId="urn:microsoft.com/office/officeart/2005/8/layout/vList6"/>
    <dgm:cxn modelId="{11E6F14C-0255-4423-858C-5C6793438E78}" type="presParOf" srcId="{7DAC3F49-AE5B-447A-B834-CC4BD8D70C98}" destId="{410D6C7C-EAEC-4C45-9E45-C0F3451AAB7F}" srcOrd="0" destOrd="0" presId="urn:microsoft.com/office/officeart/2005/8/layout/vList6"/>
    <dgm:cxn modelId="{D6882AC0-C7FF-44BF-9CC2-48B0D26BA70F}" type="presParOf" srcId="{7DAC3F49-AE5B-447A-B834-CC4BD8D70C98}" destId="{AE45D943-D54C-410E-83E6-FDFD4B7F415B}" srcOrd="1" destOrd="0" presId="urn:microsoft.com/office/officeart/2005/8/layout/vList6"/>
    <dgm:cxn modelId="{E98DC638-ED19-4881-BF26-4410CFFB495D}" type="presParOf" srcId="{98770CD0-362A-40CC-BC4F-53694C44BFC6}" destId="{851BF838-3371-4696-9F57-A8246FF5E48D}" srcOrd="1" destOrd="0" presId="urn:microsoft.com/office/officeart/2005/8/layout/vList6"/>
    <dgm:cxn modelId="{56C735F1-A96E-4E8C-8DF7-899FFA736903}" type="presParOf" srcId="{98770CD0-362A-40CC-BC4F-53694C44BFC6}" destId="{19DF784B-4913-4334-9CE8-D78FB25BA2B6}" srcOrd="2" destOrd="0" presId="urn:microsoft.com/office/officeart/2005/8/layout/vList6"/>
    <dgm:cxn modelId="{DE8EC623-E1CE-4623-A7DA-9E20B4BC482A}" type="presParOf" srcId="{19DF784B-4913-4334-9CE8-D78FB25BA2B6}" destId="{C3DD8294-401B-4351-8FE7-49196E177377}" srcOrd="0" destOrd="0" presId="urn:microsoft.com/office/officeart/2005/8/layout/vList6"/>
    <dgm:cxn modelId="{DE4A504D-A605-4606-A5BA-88CDE0581DA7}" type="presParOf" srcId="{19DF784B-4913-4334-9CE8-D78FB25BA2B6}" destId="{7F990743-998E-40BD-86D0-ED37622CCC90}"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E45D943-D54C-410E-83E6-FDFD4B7F415B}">
      <dsp:nvSpPr>
        <dsp:cNvPr id="0" name=""/>
        <dsp:cNvSpPr/>
      </dsp:nvSpPr>
      <dsp:spPr>
        <a:xfrm>
          <a:off x="3108960" y="492"/>
          <a:ext cx="4663440" cy="1922673"/>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latin typeface="Comic Sans MS" pitchFamily="66" charset="0"/>
            </a:rPr>
            <a:t>In the “pipeline”—NAIC supported the NRRA after some amendments were accepted—but the timing of its passage was unexpected</a:t>
          </a:r>
          <a:endParaRPr lang="en-US" sz="1800" kern="1200" dirty="0">
            <a:latin typeface="Comic Sans MS" pitchFamily="66" charset="0"/>
          </a:endParaRPr>
        </a:p>
      </dsp:txBody>
      <dsp:txXfrm>
        <a:off x="3108960" y="492"/>
        <a:ext cx="4663440" cy="1922673"/>
      </dsp:txXfrm>
    </dsp:sp>
    <dsp:sp modelId="{410D6C7C-EAEC-4C45-9E45-C0F3451AAB7F}">
      <dsp:nvSpPr>
        <dsp:cNvPr id="0" name=""/>
        <dsp:cNvSpPr/>
      </dsp:nvSpPr>
      <dsp:spPr>
        <a:xfrm>
          <a:off x="0" y="492"/>
          <a:ext cx="3108960" cy="192267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28575" rIns="57150" bIns="28575" numCol="1" spcCol="1270" anchor="ctr" anchorCtr="0">
          <a:noAutofit/>
        </a:bodyPr>
        <a:lstStyle/>
        <a:p>
          <a:pPr lvl="0" algn="ctr" defTabSz="666750">
            <a:lnSpc>
              <a:spcPct val="90000"/>
            </a:lnSpc>
            <a:spcBef>
              <a:spcPct val="0"/>
            </a:spcBef>
            <a:spcAft>
              <a:spcPct val="35000"/>
            </a:spcAft>
          </a:pPr>
          <a:r>
            <a:rPr lang="en-US" sz="1500" b="0" i="0" kern="1200" dirty="0" smtClean="0">
              <a:latin typeface="Comic Sans MS" pitchFamily="66" charset="0"/>
            </a:rPr>
            <a:t>Nonadmitted</a:t>
          </a:r>
        </a:p>
        <a:p>
          <a:pPr lvl="0" algn="ctr" defTabSz="666750">
            <a:lnSpc>
              <a:spcPct val="90000"/>
            </a:lnSpc>
            <a:spcBef>
              <a:spcPct val="0"/>
            </a:spcBef>
            <a:spcAft>
              <a:spcPct val="35000"/>
            </a:spcAft>
          </a:pPr>
          <a:r>
            <a:rPr lang="en-US" sz="1500" b="0" i="0" kern="1200" dirty="0" smtClean="0">
              <a:latin typeface="Comic Sans MS" pitchFamily="66" charset="0"/>
            </a:rPr>
            <a:t>And Reinsurance Reform</a:t>
          </a:r>
        </a:p>
        <a:p>
          <a:pPr lvl="0" algn="ctr" defTabSz="666750">
            <a:lnSpc>
              <a:spcPct val="90000"/>
            </a:lnSpc>
            <a:spcBef>
              <a:spcPct val="0"/>
            </a:spcBef>
            <a:spcAft>
              <a:spcPct val="35000"/>
            </a:spcAft>
          </a:pPr>
          <a:r>
            <a:rPr lang="en-US" sz="1500" b="0" i="0" kern="1200" dirty="0" smtClean="0">
              <a:latin typeface="Comic Sans MS" pitchFamily="66" charset="0"/>
            </a:rPr>
            <a:t>Act of 2010 (</a:t>
          </a:r>
          <a:r>
            <a:rPr lang="en-US" sz="1500" b="1" i="0" kern="1200" dirty="0" smtClean="0">
              <a:latin typeface="Comic Sans MS" pitchFamily="66" charset="0"/>
            </a:rPr>
            <a:t>NRRA</a:t>
          </a:r>
          <a:r>
            <a:rPr lang="en-US" sz="1500" b="0" i="0" kern="1200" dirty="0" smtClean="0">
              <a:latin typeface="Comic Sans MS" pitchFamily="66" charset="0"/>
            </a:rPr>
            <a:t>)</a:t>
          </a:r>
          <a:r>
            <a:rPr lang="en-US" sz="1500" kern="1200" dirty="0" smtClean="0">
              <a:latin typeface="Comic Sans MS" pitchFamily="66" charset="0"/>
            </a:rPr>
            <a:t> – Part of the Federal Dodd-Frank Wall Street Reform Consumer Protection Act</a:t>
          </a:r>
          <a:endParaRPr lang="en-US" sz="1500" kern="1200" dirty="0">
            <a:latin typeface="Comic Sans MS" pitchFamily="66" charset="0"/>
          </a:endParaRPr>
        </a:p>
      </dsp:txBody>
      <dsp:txXfrm>
        <a:off x="0" y="492"/>
        <a:ext cx="3108960" cy="1922673"/>
      </dsp:txXfrm>
    </dsp:sp>
    <dsp:sp modelId="{7F990743-998E-40BD-86D0-ED37622CCC90}">
      <dsp:nvSpPr>
        <dsp:cNvPr id="0" name=""/>
        <dsp:cNvSpPr/>
      </dsp:nvSpPr>
      <dsp:spPr>
        <a:xfrm>
          <a:off x="3108960" y="2115433"/>
          <a:ext cx="4663440" cy="1922673"/>
        </a:xfrm>
        <a:prstGeom prst="rightArrow">
          <a:avLst>
            <a:gd name="adj1" fmla="val 75000"/>
            <a:gd name="adj2" fmla="val 5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en-US" sz="1800" kern="1200" dirty="0" smtClean="0">
              <a:latin typeface="Comic Sans MS" pitchFamily="66" charset="0"/>
            </a:rPr>
            <a:t>Aggressive</a:t>
          </a:r>
          <a:endParaRPr lang="en-US" sz="1800" kern="1200" dirty="0">
            <a:latin typeface="Comic Sans MS" pitchFamily="66" charset="0"/>
          </a:endParaRPr>
        </a:p>
        <a:p>
          <a:pPr marL="171450" lvl="1" indent="-171450" algn="l" defTabSz="800100">
            <a:lnSpc>
              <a:spcPct val="90000"/>
            </a:lnSpc>
            <a:spcBef>
              <a:spcPct val="0"/>
            </a:spcBef>
            <a:spcAft>
              <a:spcPct val="15000"/>
            </a:spcAft>
            <a:buChar char="••"/>
          </a:pPr>
          <a:r>
            <a:rPr lang="en-US" sz="1800" kern="1200" dirty="0" smtClean="0">
              <a:latin typeface="Comic Sans MS" pitchFamily="66" charset="0"/>
            </a:rPr>
            <a:t>Effective July 21, 2011</a:t>
          </a:r>
          <a:endParaRPr lang="en-US" sz="1800" kern="1200" dirty="0">
            <a:latin typeface="Comic Sans MS" pitchFamily="66" charset="0"/>
          </a:endParaRPr>
        </a:p>
      </dsp:txBody>
      <dsp:txXfrm>
        <a:off x="3108960" y="2115433"/>
        <a:ext cx="4663440" cy="1922673"/>
      </dsp:txXfrm>
    </dsp:sp>
    <dsp:sp modelId="{C3DD8294-401B-4351-8FE7-49196E177377}">
      <dsp:nvSpPr>
        <dsp:cNvPr id="0" name=""/>
        <dsp:cNvSpPr/>
      </dsp:nvSpPr>
      <dsp:spPr>
        <a:xfrm>
          <a:off x="0" y="2115433"/>
          <a:ext cx="3108960" cy="192267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28575" rIns="57150" bIns="28575" numCol="1" spcCol="1270" anchor="ctr" anchorCtr="0">
          <a:noAutofit/>
        </a:bodyPr>
        <a:lstStyle/>
        <a:p>
          <a:pPr lvl="0" algn="ctr" defTabSz="666750">
            <a:lnSpc>
              <a:spcPct val="90000"/>
            </a:lnSpc>
            <a:spcBef>
              <a:spcPct val="0"/>
            </a:spcBef>
            <a:spcAft>
              <a:spcPct val="35000"/>
            </a:spcAft>
          </a:pPr>
          <a:r>
            <a:rPr lang="en-US" sz="1500" kern="1200" dirty="0" smtClean="0">
              <a:latin typeface="Comic Sans MS" pitchFamily="66" charset="0"/>
            </a:rPr>
            <a:t>Timelines For</a:t>
          </a:r>
        </a:p>
        <a:p>
          <a:pPr lvl="0" algn="ctr" defTabSz="666750">
            <a:lnSpc>
              <a:spcPct val="90000"/>
            </a:lnSpc>
            <a:spcBef>
              <a:spcPct val="0"/>
            </a:spcBef>
            <a:spcAft>
              <a:spcPct val="35000"/>
            </a:spcAft>
          </a:pPr>
          <a:r>
            <a:rPr lang="en-US" sz="1500" kern="1200" dirty="0" smtClean="0">
              <a:latin typeface="Comic Sans MS" pitchFamily="66" charset="0"/>
            </a:rPr>
            <a:t>Implementation</a:t>
          </a:r>
          <a:endParaRPr lang="en-US" sz="1500" kern="1200" dirty="0">
            <a:latin typeface="Comic Sans MS" pitchFamily="66" charset="0"/>
          </a:endParaRPr>
        </a:p>
      </dsp:txBody>
      <dsp:txXfrm>
        <a:off x="0" y="2115433"/>
        <a:ext cx="3108960" cy="1922673"/>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6EE4B9-F583-4B5D-84E0-731E095E2D48}" type="datetimeFigureOut">
              <a:rPr lang="en-US" smtClean="0"/>
              <a:pPr/>
              <a:t>6/23/2011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F560B1-C262-4CD3-AA37-5009D90D583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9F052CC-045C-4325-B1BE-3D7D2E5A08B0}" type="datetime1">
              <a:rPr lang="en-US" smtClean="0"/>
              <a:pPr/>
              <a:t>6/23/2011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EF3E3D3-69FF-4093-BC68-21EB107FF718}"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AD22D6C-4BDE-465A-95EA-FB2EA0E7F388}" type="datetime1">
              <a:rPr lang="en-US" smtClean="0"/>
              <a:pPr/>
              <a:t>6/23/2011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F3E3D3-69FF-4093-BC68-21EB107FF71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CB2B2B6-275A-4AE8-A235-6C5BF9A49DA3}" type="datetime1">
              <a:rPr lang="en-US" smtClean="0"/>
              <a:pPr/>
              <a:t>6/23/2011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F3E3D3-69FF-4093-BC68-21EB107FF71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5CF3932-1B1D-45F5-B2AD-0407CB3F90DB}" type="datetime1">
              <a:rPr lang="en-US" smtClean="0"/>
              <a:pPr/>
              <a:t>6/23/2011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F3E3D3-69FF-4093-BC68-21EB107FF718}"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FC67FE4-AF6F-4884-904A-A83619ACC67E}" type="datetime1">
              <a:rPr lang="en-US" smtClean="0"/>
              <a:pPr/>
              <a:t>6/23/2011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EF3E3D3-69FF-4093-BC68-21EB107FF71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A796F81-7175-418C-AC01-765BC1156E9F}" type="datetime1">
              <a:rPr lang="en-US" smtClean="0"/>
              <a:pPr/>
              <a:t>6/23/2011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F3E3D3-69FF-4093-BC68-21EB107FF718}"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3A83BA92-0FCF-42D2-A66A-7AE397749067}" type="datetime1">
              <a:rPr lang="en-US" smtClean="0"/>
              <a:pPr/>
              <a:t>6/23/2011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EF3E3D3-69FF-4093-BC68-21EB107FF718}"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1D2B771-CB31-42A4-8ADA-760494CB8F6D}" type="datetime1">
              <a:rPr lang="en-US" smtClean="0"/>
              <a:pPr/>
              <a:t>6/23/2011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EF3E3D3-69FF-4093-BC68-21EB107FF71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F7183B-EF6B-48F5-8E17-2FFABD0EFEED}" type="datetime1">
              <a:rPr lang="en-US" smtClean="0"/>
              <a:pPr/>
              <a:t>6/23/2011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EF3E3D3-69FF-4093-BC68-21EB107FF71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5043355-2FBA-44A9-A4F3-CD95086191D4}" type="datetime1">
              <a:rPr lang="en-US" smtClean="0"/>
              <a:pPr/>
              <a:t>6/23/2011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F3E3D3-69FF-4093-BC68-21EB107FF718}"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EE0C94A-F87C-480E-8C8F-67EF90C486BF}" type="datetime1">
              <a:rPr lang="en-US" smtClean="0"/>
              <a:pPr/>
              <a:t>6/23/2011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6EF3E3D3-69FF-4093-BC68-21EB107FF718}"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2FCCB31-94E8-4160-994A-F42ECFE0435C}" type="datetime1">
              <a:rPr lang="en-US" smtClean="0"/>
              <a:pPr/>
              <a:t>6/23/2011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EF3E3D3-69FF-4093-BC68-21EB107FF71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insurance.wa.go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endParaRPr lang="en-US" dirty="0" smtClean="0"/>
          </a:p>
          <a:p>
            <a:r>
              <a:rPr lang="en-US" dirty="0" smtClean="0">
                <a:solidFill>
                  <a:schemeClr val="accent2">
                    <a:lumMod val="75000"/>
                  </a:schemeClr>
                </a:solidFill>
                <a:latin typeface="Comic Sans MS" pitchFamily="66" charset="0"/>
              </a:rPr>
              <a:t>The NRRA, HB 1694, and More</a:t>
            </a:r>
          </a:p>
          <a:p>
            <a:r>
              <a:rPr lang="en-US" dirty="0" smtClean="0">
                <a:solidFill>
                  <a:schemeClr val="accent2">
                    <a:lumMod val="75000"/>
                  </a:schemeClr>
                </a:solidFill>
                <a:latin typeface="Comic Sans MS" pitchFamily="66" charset="0"/>
              </a:rPr>
              <a:t>June 29, 2011</a:t>
            </a:r>
            <a:endParaRPr lang="en-US" dirty="0">
              <a:solidFill>
                <a:schemeClr val="accent2">
                  <a:lumMod val="75000"/>
                </a:schemeClr>
              </a:solidFill>
              <a:latin typeface="Comic Sans MS" pitchFamily="66" charset="0"/>
            </a:endParaRPr>
          </a:p>
        </p:txBody>
      </p:sp>
      <p:sp>
        <p:nvSpPr>
          <p:cNvPr id="2" name="Title 1"/>
          <p:cNvSpPr>
            <a:spLocks noGrp="1"/>
          </p:cNvSpPr>
          <p:nvPr>
            <p:ph type="ctrTitle"/>
          </p:nvPr>
        </p:nvSpPr>
        <p:spPr>
          <a:xfrm>
            <a:off x="457200" y="1505930"/>
            <a:ext cx="8229600" cy="1542070"/>
          </a:xfrm>
        </p:spPr>
        <p:txBody>
          <a:bodyPr>
            <a:normAutofit/>
          </a:bodyPr>
          <a:lstStyle/>
          <a:p>
            <a:r>
              <a:rPr lang="en-US" sz="2800" cap="all" dirty="0" smtClean="0">
                <a:latin typeface="Comic Sans MS" pitchFamily="66" charset="0"/>
              </a:rPr>
              <a:t>Washington State</a:t>
            </a:r>
            <a:r>
              <a:rPr lang="en-US" sz="2800" dirty="0" smtClean="0">
                <a:latin typeface="Comic Sans MS" pitchFamily="66" charset="0"/>
              </a:rPr>
              <a:t/>
            </a:r>
            <a:br>
              <a:rPr lang="en-US" sz="2800" dirty="0" smtClean="0">
                <a:latin typeface="Comic Sans MS" pitchFamily="66" charset="0"/>
              </a:rPr>
            </a:br>
            <a:r>
              <a:rPr lang="en-US" sz="2800" dirty="0" smtClean="0">
                <a:latin typeface="Comic Sans MS" pitchFamily="66" charset="0"/>
              </a:rPr>
              <a:t>OFFICE OF INSURANCE</a:t>
            </a:r>
            <a:br>
              <a:rPr lang="en-US" sz="2800" dirty="0" smtClean="0">
                <a:latin typeface="Comic Sans MS" pitchFamily="66" charset="0"/>
              </a:rPr>
            </a:br>
            <a:r>
              <a:rPr lang="en-US" sz="2800" dirty="0" smtClean="0">
                <a:latin typeface="Comic Sans MS" pitchFamily="66" charset="0"/>
              </a:rPr>
              <a:t>COMMISSIONER</a:t>
            </a:r>
            <a:endParaRPr lang="en-US" sz="2800" dirty="0">
              <a:latin typeface="Comic Sans MS"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40000"/>
              <a:lumOff val="60000"/>
            </a:schemeClr>
          </a:solidFill>
        </p:spPr>
        <p:txBody>
          <a:bodyPr>
            <a:normAutofit fontScale="90000"/>
          </a:bodyPr>
          <a:lstStyle/>
          <a:p>
            <a:pPr algn="ctr"/>
            <a:r>
              <a:rPr lang="en-US" dirty="0" smtClean="0">
                <a:solidFill>
                  <a:schemeClr val="accent2">
                    <a:lumMod val="75000"/>
                  </a:schemeClr>
                </a:solidFill>
                <a:latin typeface="Comic Sans MS" pitchFamily="66" charset="0"/>
              </a:rPr>
              <a:t>Determining the “Insured’s Home State”</a:t>
            </a:r>
          </a:p>
        </p:txBody>
      </p:sp>
      <p:sp>
        <p:nvSpPr>
          <p:cNvPr id="3" name="Content Placeholder 2"/>
          <p:cNvSpPr>
            <a:spLocks noGrp="1"/>
          </p:cNvSpPr>
          <p:nvPr>
            <p:ph sz="quarter" idx="1"/>
          </p:nvPr>
        </p:nvSpPr>
        <p:spPr/>
        <p:txBody>
          <a:bodyPr>
            <a:normAutofit fontScale="70000" lnSpcReduction="20000"/>
          </a:bodyPr>
          <a:lstStyle/>
          <a:p>
            <a:pPr lvl="1"/>
            <a:endParaRPr lang="en-US" sz="3200" dirty="0" smtClean="0">
              <a:latin typeface="Comic Sans MS" pitchFamily="66" charset="0"/>
            </a:endParaRPr>
          </a:p>
          <a:p>
            <a:pPr lvl="1"/>
            <a:r>
              <a:rPr lang="en-US" sz="3200" dirty="0" smtClean="0">
                <a:latin typeface="Comic Sans MS" pitchFamily="66" charset="0"/>
              </a:rPr>
              <a:t>If more than one insured from an affiliated group are named insureds on a single insurance contract, the principal place of business of the member of the affiliated group that has the largest percentage of premium attributed to it under the insurance contract is the insured’s home state</a:t>
            </a:r>
          </a:p>
          <a:p>
            <a:pPr lvl="1"/>
            <a:endParaRPr lang="en-US" sz="3200" dirty="0" smtClean="0">
              <a:latin typeface="Comic Sans MS" pitchFamily="66" charset="0"/>
            </a:endParaRPr>
          </a:p>
          <a:p>
            <a:pPr lvl="1"/>
            <a:r>
              <a:rPr lang="en-US" sz="3200" u="sng" dirty="0" smtClean="0">
                <a:latin typeface="Comic Sans MS" pitchFamily="66" charset="0"/>
              </a:rPr>
              <a:t>HB 1694</a:t>
            </a:r>
            <a:r>
              <a:rPr lang="en-US" sz="3200" dirty="0" smtClean="0">
                <a:latin typeface="Comic Sans MS" pitchFamily="66" charset="0"/>
              </a:rPr>
              <a:t>: The “principal place of business” is the state where the insured maintains its headquarters and where the insured’s high-level officers direct, control, and coordinate the business activities of the insured. [Hertz Corp. v. Friend, 130 S. Ct. 1181 (2010)]</a:t>
            </a:r>
          </a:p>
        </p:txBody>
      </p:sp>
      <p:sp>
        <p:nvSpPr>
          <p:cNvPr id="4" name="Slide Number Placeholder 3"/>
          <p:cNvSpPr>
            <a:spLocks noGrp="1"/>
          </p:cNvSpPr>
          <p:nvPr>
            <p:ph type="sldNum" sz="quarter" idx="12"/>
          </p:nvPr>
        </p:nvSpPr>
        <p:spPr/>
        <p:txBody>
          <a:bodyPr/>
          <a:lstStyle/>
          <a:p>
            <a:fld id="{6EF3E3D3-69FF-4093-BC68-21EB107FF718}" type="slidenum">
              <a:rPr lang="en-US" smtClean="0"/>
              <a:pPr/>
              <a:t>10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10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a:solidFill>
            <a:schemeClr val="accent1">
              <a:lumMod val="40000"/>
              <a:lumOff val="60000"/>
            </a:schemeClr>
          </a:solidFill>
        </p:spPr>
        <p:txBody>
          <a:bodyPr>
            <a:normAutofit fontScale="90000"/>
          </a:bodyPr>
          <a:lstStyle/>
          <a:p>
            <a:pPr algn="ctr"/>
            <a:r>
              <a:rPr lang="en-US" sz="2800" dirty="0" smtClean="0">
                <a:solidFill>
                  <a:schemeClr val="accent2">
                    <a:lumMod val="75000"/>
                  </a:schemeClr>
                </a:solidFill>
                <a:latin typeface="Comic Sans MS" pitchFamily="66" charset="0"/>
              </a:rPr>
              <a:t>“EXEMPT COMMERCIAL</a:t>
            </a:r>
            <a:br>
              <a:rPr lang="en-US" sz="2800" dirty="0" smtClean="0">
                <a:solidFill>
                  <a:schemeClr val="accent2">
                    <a:lumMod val="75000"/>
                  </a:schemeClr>
                </a:solidFill>
                <a:latin typeface="Comic Sans MS" pitchFamily="66" charset="0"/>
              </a:rPr>
            </a:br>
            <a:r>
              <a:rPr lang="en-US" sz="2800" dirty="0" smtClean="0">
                <a:solidFill>
                  <a:schemeClr val="accent2">
                    <a:lumMod val="75000"/>
                  </a:schemeClr>
                </a:solidFill>
                <a:latin typeface="Comic Sans MS" pitchFamily="66" charset="0"/>
              </a:rPr>
              <a:t>PURCHASER”</a:t>
            </a:r>
            <a:endParaRPr lang="en-US" sz="2800" dirty="0">
              <a:solidFill>
                <a:schemeClr val="accent2">
                  <a:lumMod val="75000"/>
                </a:schemeClr>
              </a:solidFill>
              <a:latin typeface="Comic Sans MS" pitchFamily="66" charset="0"/>
            </a:endParaRPr>
          </a:p>
        </p:txBody>
      </p:sp>
      <p:sp>
        <p:nvSpPr>
          <p:cNvPr id="3" name="Content Placeholder 2"/>
          <p:cNvSpPr>
            <a:spLocks noGrp="1"/>
          </p:cNvSpPr>
          <p:nvPr>
            <p:ph sz="quarter" idx="1"/>
          </p:nvPr>
        </p:nvSpPr>
        <p:spPr>
          <a:xfrm>
            <a:off x="914400" y="1219200"/>
            <a:ext cx="7772400" cy="4800600"/>
          </a:xfrm>
        </p:spPr>
        <p:txBody>
          <a:bodyPr>
            <a:normAutofit fontScale="40000" lnSpcReduction="20000"/>
          </a:bodyPr>
          <a:lstStyle/>
          <a:p>
            <a:pPr lvl="2"/>
            <a:endParaRPr lang="en-US" sz="3000" dirty="0" smtClean="0">
              <a:solidFill>
                <a:schemeClr val="accent2">
                  <a:lumMod val="75000"/>
                </a:schemeClr>
              </a:solidFill>
              <a:latin typeface="Bradley Hand ITC" pitchFamily="66" charset="0"/>
            </a:endParaRPr>
          </a:p>
          <a:p>
            <a:pPr marL="274320" lvl="1" indent="-274320">
              <a:spcBef>
                <a:spcPts val="580"/>
              </a:spcBef>
              <a:buClr>
                <a:schemeClr val="accent1"/>
              </a:buClr>
            </a:pPr>
            <a:r>
              <a:rPr lang="en-US" sz="5000" dirty="0" smtClean="0">
                <a:latin typeface="Comic Sans MS" pitchFamily="66" charset="0"/>
              </a:rPr>
              <a:t>Significance: The surplus line broker is not required to satisfy the diligent effort requirement [NRRA section 525]</a:t>
            </a:r>
          </a:p>
          <a:p>
            <a:pPr marL="274320" lvl="1" indent="-274320">
              <a:spcBef>
                <a:spcPts val="580"/>
              </a:spcBef>
              <a:buClr>
                <a:schemeClr val="accent1"/>
              </a:buClr>
            </a:pPr>
            <a:endParaRPr lang="en-US" sz="5000" dirty="0" smtClean="0">
              <a:latin typeface="Comic Sans MS" pitchFamily="66" charset="0"/>
            </a:endParaRPr>
          </a:p>
          <a:p>
            <a:pPr lvl="1"/>
            <a:r>
              <a:rPr lang="en-US" sz="5000" u="sng" dirty="0" smtClean="0">
                <a:latin typeface="Comic Sans MS" pitchFamily="66" charset="0"/>
              </a:rPr>
              <a:t>But there must be</a:t>
            </a:r>
            <a:r>
              <a:rPr lang="en-US" sz="5000" dirty="0" smtClean="0">
                <a:latin typeface="Comic Sans MS" pitchFamily="66" charset="0"/>
              </a:rPr>
              <a:t>:</a:t>
            </a:r>
          </a:p>
          <a:p>
            <a:pPr lvl="2"/>
            <a:r>
              <a:rPr lang="en-US" sz="5000" dirty="0" smtClean="0">
                <a:latin typeface="Comic Sans MS" pitchFamily="66" charset="0"/>
              </a:rPr>
              <a:t>Disclosure by the surplus line broker to the customer that the insurance may or may not be available from the admitted market that may provide greater protection and regulatory oversight; </a:t>
            </a:r>
            <a:r>
              <a:rPr lang="en-US" sz="5000" u="sng" dirty="0" smtClean="0">
                <a:latin typeface="Comic Sans MS" pitchFamily="66" charset="0"/>
              </a:rPr>
              <a:t>and</a:t>
            </a:r>
          </a:p>
          <a:p>
            <a:pPr lvl="2"/>
            <a:r>
              <a:rPr lang="en-US" sz="5000" dirty="0" smtClean="0">
                <a:latin typeface="Comic Sans MS" pitchFamily="66" charset="0"/>
              </a:rPr>
              <a:t>A written request must be made by the insured after the disclosure to place the insurance with a surplus line carrier.</a:t>
            </a:r>
          </a:p>
          <a:p>
            <a:pPr lvl="2"/>
            <a:endParaRPr lang="en-US" sz="5000" dirty="0" smtClean="0">
              <a:latin typeface="Comic Sans MS" pitchFamily="66" charset="0"/>
            </a:endParaRPr>
          </a:p>
          <a:p>
            <a:pPr lvl="1"/>
            <a:r>
              <a:rPr lang="en-US" sz="5000" u="sng" dirty="0" smtClean="0">
                <a:latin typeface="Comic Sans MS" pitchFamily="66" charset="0"/>
              </a:rPr>
              <a:t>HB 1694</a:t>
            </a:r>
            <a:r>
              <a:rPr lang="en-US" sz="5000" dirty="0" smtClean="0">
                <a:latin typeface="Comic Sans MS" pitchFamily="66" charset="0"/>
              </a:rPr>
              <a:t>: “Commercial” insurance means property and casualty insurance pertaining to a business, profession, occupation, nonprofit organization, or public entity. [Derived from WAC 284-20B-170(2) and 284-24-1001(10)]</a:t>
            </a:r>
          </a:p>
          <a:p>
            <a:pPr lvl="3">
              <a:buNone/>
            </a:pPr>
            <a:endParaRPr lang="en-US" sz="3000" dirty="0" smtClean="0">
              <a:solidFill>
                <a:schemeClr val="accent2">
                  <a:lumMod val="75000"/>
                </a:schemeClr>
              </a:solidFill>
              <a:latin typeface="Bradley Hand ITC" pitchFamily="66" charset="0"/>
            </a:endParaRPr>
          </a:p>
        </p:txBody>
      </p:sp>
      <p:sp>
        <p:nvSpPr>
          <p:cNvPr id="4" name="Slide Number Placeholder 3"/>
          <p:cNvSpPr>
            <a:spLocks noGrp="1"/>
          </p:cNvSpPr>
          <p:nvPr>
            <p:ph type="sldNum" sz="quarter" idx="12"/>
          </p:nvPr>
        </p:nvSpPr>
        <p:spPr/>
        <p:txBody>
          <a:bodyPr/>
          <a:lstStyle/>
          <a:p>
            <a:fld id="{6EF3E3D3-69FF-4093-BC68-21EB107FF718}" type="slidenum">
              <a:rPr lang="en-US" smtClean="0"/>
              <a:pPr/>
              <a:t>11</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5"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checkerboard(down)">
                                      <p:cBhvr>
                                        <p:cTn id="7" dur="500"/>
                                        <p:tgtEl>
                                          <p:spTgt spid="3">
                                            <p:txEl>
                                              <p:pRg st="3" end="3"/>
                                            </p:txEl>
                                          </p:spTgt>
                                        </p:tgtEl>
                                      </p:cBhvr>
                                    </p:animEffect>
                                  </p:childTnLst>
                                </p:cTn>
                              </p:par>
                              <p:par>
                                <p:cTn id="8" presetID="5" presetClass="entr" presetSubtype="5"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checkerboard(down)">
                                      <p:cBhvr>
                                        <p:cTn id="10" dur="500"/>
                                        <p:tgtEl>
                                          <p:spTgt spid="3">
                                            <p:txEl>
                                              <p:pRg st="4" end="4"/>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checkerboard(across)">
                                      <p:cBhvr>
                                        <p:cTn id="15" dur="500"/>
                                        <p:tgtEl>
                                          <p:spTgt spid="3">
                                            <p:txEl>
                                              <p:pRg st="5" end="5"/>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7" end="7"/>
                                            </p:txEl>
                                          </p:spTgt>
                                        </p:tgtEl>
                                        <p:attrNameLst>
                                          <p:attrName>style.visibility</p:attrName>
                                        </p:attrNameLst>
                                      </p:cBhvr>
                                      <p:to>
                                        <p:strVal val="visible"/>
                                      </p:to>
                                    </p:set>
                                    <p:anim calcmode="lin" valueType="num">
                                      <p:cBhvr additive="base">
                                        <p:cTn id="20"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a:solidFill>
            <a:schemeClr val="accent1">
              <a:lumMod val="40000"/>
              <a:lumOff val="60000"/>
            </a:schemeClr>
          </a:solidFill>
        </p:spPr>
        <p:txBody>
          <a:bodyPr>
            <a:normAutofit fontScale="90000"/>
          </a:bodyPr>
          <a:lstStyle/>
          <a:p>
            <a:pPr algn="ctr"/>
            <a:r>
              <a:rPr lang="en-US" sz="2800" dirty="0" smtClean="0">
                <a:latin typeface="Comic Sans MS" pitchFamily="66" charset="0"/>
              </a:rPr>
              <a:t>“Exempt Commercial Purchaser” [NRRA section 527(5)]</a:t>
            </a:r>
            <a:endParaRPr lang="en-US" sz="2800" dirty="0">
              <a:solidFill>
                <a:schemeClr val="accent2">
                  <a:lumMod val="75000"/>
                </a:schemeClr>
              </a:solidFill>
              <a:latin typeface="Comic Sans MS" pitchFamily="66" charset="0"/>
            </a:endParaRPr>
          </a:p>
        </p:txBody>
      </p:sp>
      <p:sp>
        <p:nvSpPr>
          <p:cNvPr id="3" name="Content Placeholder 2"/>
          <p:cNvSpPr>
            <a:spLocks noGrp="1"/>
          </p:cNvSpPr>
          <p:nvPr>
            <p:ph sz="quarter" idx="1"/>
          </p:nvPr>
        </p:nvSpPr>
        <p:spPr>
          <a:xfrm>
            <a:off x="914400" y="1219200"/>
            <a:ext cx="7772400" cy="4800600"/>
          </a:xfrm>
        </p:spPr>
        <p:txBody>
          <a:bodyPr>
            <a:normAutofit fontScale="85000" lnSpcReduction="20000"/>
          </a:bodyPr>
          <a:lstStyle/>
          <a:p>
            <a:pPr lvl="2" algn="ctr">
              <a:buNone/>
            </a:pPr>
            <a:endParaRPr lang="en-US" sz="3000" dirty="0" smtClean="0">
              <a:latin typeface="Comic Sans MS" pitchFamily="66" charset="0"/>
            </a:endParaRPr>
          </a:p>
          <a:p>
            <a:pPr marL="35878" indent="9525">
              <a:buNone/>
            </a:pPr>
            <a:r>
              <a:rPr lang="en-US" sz="3300" dirty="0" smtClean="0">
                <a:latin typeface="Comic Sans MS" pitchFamily="66" charset="0"/>
              </a:rPr>
              <a:t>Any person purchasing commercial insurance that, </a:t>
            </a:r>
            <a:r>
              <a:rPr lang="en-US" sz="3300" u="sng" dirty="0" smtClean="0">
                <a:latin typeface="Comic Sans MS" pitchFamily="66" charset="0"/>
              </a:rPr>
              <a:t>at the time of placement</a:t>
            </a:r>
            <a:r>
              <a:rPr lang="en-US" sz="3300" dirty="0" smtClean="0">
                <a:latin typeface="Comic Sans MS" pitchFamily="66" charset="0"/>
              </a:rPr>
              <a:t>, meets these requirements:</a:t>
            </a:r>
          </a:p>
          <a:p>
            <a:pPr lvl="2"/>
            <a:r>
              <a:rPr lang="en-US" sz="3300" dirty="0" smtClean="0">
                <a:latin typeface="Comic Sans MS" pitchFamily="66" charset="0"/>
              </a:rPr>
              <a:t>The person employs or retains a “qualified risk manager” to negotiate insurance coverage; [Definition in NRRA section 527(13)]</a:t>
            </a:r>
          </a:p>
          <a:p>
            <a:pPr lvl="2"/>
            <a:r>
              <a:rPr lang="en-US" sz="3300" dirty="0" smtClean="0">
                <a:latin typeface="Comic Sans MS" pitchFamily="66" charset="0"/>
              </a:rPr>
              <a:t>The person has paid aggregate nationwide commercial property and casualty insurance premiums in excess of $100,000 in the immediately preceding 12 months; </a:t>
            </a:r>
            <a:r>
              <a:rPr lang="en-US" sz="3300" u="sng" dirty="0" smtClean="0">
                <a:latin typeface="Comic Sans MS" pitchFamily="66" charset="0"/>
              </a:rPr>
              <a:t>and</a:t>
            </a:r>
          </a:p>
        </p:txBody>
      </p:sp>
      <p:sp>
        <p:nvSpPr>
          <p:cNvPr id="4" name="Slide Number Placeholder 3"/>
          <p:cNvSpPr>
            <a:spLocks noGrp="1"/>
          </p:cNvSpPr>
          <p:nvPr>
            <p:ph type="sldNum" sz="quarter" idx="12"/>
          </p:nvPr>
        </p:nvSpPr>
        <p:spPr/>
        <p:txBody>
          <a:bodyPr/>
          <a:lstStyle/>
          <a:p>
            <a:fld id="{6EF3E3D3-69FF-4093-BC68-21EB107FF718}" type="slidenum">
              <a:rPr lang="en-US" smtClean="0"/>
              <a:pPr/>
              <a:t>12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a:solidFill>
            <a:schemeClr val="accent1">
              <a:lumMod val="40000"/>
              <a:lumOff val="60000"/>
            </a:schemeClr>
          </a:solidFill>
        </p:spPr>
        <p:txBody>
          <a:bodyPr>
            <a:normAutofit fontScale="90000"/>
          </a:bodyPr>
          <a:lstStyle/>
          <a:p>
            <a:pPr algn="ctr"/>
            <a:r>
              <a:rPr lang="en-US" sz="2800" dirty="0" smtClean="0">
                <a:solidFill>
                  <a:schemeClr val="accent2">
                    <a:lumMod val="75000"/>
                  </a:schemeClr>
                </a:solidFill>
                <a:latin typeface="Comic Sans MS" pitchFamily="66" charset="0"/>
              </a:rPr>
              <a:t>“EXEMPT COMMERCIAL</a:t>
            </a:r>
            <a:br>
              <a:rPr lang="en-US" sz="2800" dirty="0" smtClean="0">
                <a:solidFill>
                  <a:schemeClr val="accent2">
                    <a:lumMod val="75000"/>
                  </a:schemeClr>
                </a:solidFill>
                <a:latin typeface="Comic Sans MS" pitchFamily="66" charset="0"/>
              </a:rPr>
            </a:br>
            <a:r>
              <a:rPr lang="en-US" sz="2800" dirty="0" smtClean="0">
                <a:solidFill>
                  <a:schemeClr val="accent2">
                    <a:lumMod val="75000"/>
                  </a:schemeClr>
                </a:solidFill>
                <a:latin typeface="Comic Sans MS" pitchFamily="66" charset="0"/>
              </a:rPr>
              <a:t>PURCHASER”</a:t>
            </a:r>
            <a:endParaRPr lang="en-US" sz="2800" dirty="0">
              <a:solidFill>
                <a:schemeClr val="accent2">
                  <a:lumMod val="75000"/>
                </a:schemeClr>
              </a:solidFill>
              <a:latin typeface="Comic Sans MS" pitchFamily="66" charset="0"/>
            </a:endParaRPr>
          </a:p>
        </p:txBody>
      </p:sp>
      <p:sp>
        <p:nvSpPr>
          <p:cNvPr id="3" name="Content Placeholder 2"/>
          <p:cNvSpPr>
            <a:spLocks noGrp="1"/>
          </p:cNvSpPr>
          <p:nvPr>
            <p:ph sz="quarter" idx="1"/>
          </p:nvPr>
        </p:nvSpPr>
        <p:spPr>
          <a:xfrm>
            <a:off x="914400" y="1219200"/>
            <a:ext cx="7772400" cy="4800600"/>
          </a:xfrm>
        </p:spPr>
        <p:txBody>
          <a:bodyPr>
            <a:normAutofit fontScale="32500" lnSpcReduction="20000"/>
          </a:bodyPr>
          <a:lstStyle/>
          <a:p>
            <a:pPr lvl="4"/>
            <a:endParaRPr lang="en-US" sz="3000" dirty="0" smtClean="0">
              <a:solidFill>
                <a:schemeClr val="accent2">
                  <a:lumMod val="75000"/>
                </a:schemeClr>
              </a:solidFill>
              <a:latin typeface="Comic Sans MS" pitchFamily="66" charset="0"/>
            </a:endParaRPr>
          </a:p>
          <a:p>
            <a:r>
              <a:rPr lang="en-US" sz="7200" dirty="0" smtClean="0">
                <a:latin typeface="Comic Sans MS" pitchFamily="66" charset="0"/>
              </a:rPr>
              <a:t>The person meets at least </a:t>
            </a:r>
            <a:r>
              <a:rPr lang="en-US" sz="7200" u="sng" dirty="0" smtClean="0">
                <a:latin typeface="Comic Sans MS" pitchFamily="66" charset="0"/>
              </a:rPr>
              <a:t>one</a:t>
            </a:r>
            <a:r>
              <a:rPr lang="en-US" sz="7200" dirty="0" smtClean="0">
                <a:latin typeface="Comic Sans MS" pitchFamily="66" charset="0"/>
              </a:rPr>
              <a:t> of these criteria:</a:t>
            </a:r>
          </a:p>
          <a:p>
            <a:pPr lvl="1"/>
            <a:r>
              <a:rPr lang="en-US" sz="7200" dirty="0" smtClean="0">
                <a:latin typeface="Comic Sans MS" pitchFamily="66" charset="0"/>
              </a:rPr>
              <a:t>The person possesses a net worth in excess of $20 million, as adjusted;</a:t>
            </a:r>
          </a:p>
          <a:p>
            <a:pPr lvl="1"/>
            <a:r>
              <a:rPr lang="en-US" sz="7200" dirty="0" smtClean="0">
                <a:latin typeface="Comic Sans MS" pitchFamily="66" charset="0"/>
              </a:rPr>
              <a:t>The person generates annual revenues in excess of $50 million, as adjusted;</a:t>
            </a:r>
          </a:p>
          <a:p>
            <a:pPr lvl="1"/>
            <a:r>
              <a:rPr lang="en-US" sz="7200" dirty="0" smtClean="0">
                <a:latin typeface="Comic Sans MS" pitchFamily="66" charset="0"/>
              </a:rPr>
              <a:t>The person employs more than 500 full-time or full-time equivalent employees per insured or is a member of an affiliated group employing more than 1,000 employees in the aggregate;</a:t>
            </a:r>
          </a:p>
          <a:p>
            <a:pPr lvl="1"/>
            <a:r>
              <a:rPr lang="en-US" sz="7200" dirty="0" smtClean="0">
                <a:latin typeface="Comic Sans MS" pitchFamily="66" charset="0"/>
              </a:rPr>
              <a:t>The person is a not-for-profit organization or public entity generating annual budgeted expenditures of at least $30 million, as adjusted; </a:t>
            </a:r>
            <a:r>
              <a:rPr lang="en-US" sz="7200" u="sng" dirty="0" smtClean="0">
                <a:latin typeface="Comic Sans MS" pitchFamily="66" charset="0"/>
              </a:rPr>
              <a:t>or</a:t>
            </a:r>
          </a:p>
          <a:p>
            <a:pPr lvl="1"/>
            <a:r>
              <a:rPr lang="en-US" sz="7200" dirty="0" smtClean="0">
                <a:latin typeface="Comic Sans MS" pitchFamily="66" charset="0"/>
              </a:rPr>
              <a:t>The person is a municipality with a population in excess of 50,000 persons.</a:t>
            </a:r>
          </a:p>
          <a:p>
            <a:pPr lvl="3">
              <a:buNone/>
            </a:pPr>
            <a:endParaRPr lang="en-US" sz="3000" dirty="0" smtClean="0">
              <a:solidFill>
                <a:schemeClr val="accent2">
                  <a:lumMod val="75000"/>
                </a:schemeClr>
              </a:solidFill>
              <a:latin typeface="Bradley Hand ITC" pitchFamily="66" charset="0"/>
            </a:endParaRPr>
          </a:p>
        </p:txBody>
      </p:sp>
      <p:sp>
        <p:nvSpPr>
          <p:cNvPr id="4" name="Slide Number Placeholder 3"/>
          <p:cNvSpPr>
            <a:spLocks noGrp="1"/>
          </p:cNvSpPr>
          <p:nvPr>
            <p:ph type="sldNum" sz="quarter" idx="12"/>
          </p:nvPr>
        </p:nvSpPr>
        <p:spPr/>
        <p:txBody>
          <a:bodyPr/>
          <a:lstStyle/>
          <a:p>
            <a:fld id="{6EF3E3D3-69FF-4093-BC68-21EB107FF718}" type="slidenum">
              <a:rPr lang="en-US" smtClean="0"/>
              <a:pPr/>
              <a:t>13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ox(in)">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heckerboard(across)">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diamond(in)">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5"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vertical)">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a:solidFill>
            <a:schemeClr val="accent1">
              <a:lumMod val="40000"/>
              <a:lumOff val="60000"/>
            </a:schemeClr>
          </a:solidFill>
        </p:spPr>
        <p:txBody>
          <a:bodyPr>
            <a:normAutofit fontScale="90000"/>
          </a:bodyPr>
          <a:lstStyle/>
          <a:p>
            <a:pPr algn="ctr"/>
            <a:r>
              <a:rPr lang="en-US" sz="2800" dirty="0" smtClean="0">
                <a:solidFill>
                  <a:schemeClr val="accent2">
                    <a:lumMod val="75000"/>
                  </a:schemeClr>
                </a:solidFill>
                <a:latin typeface="Comic Sans MS" pitchFamily="66" charset="0"/>
              </a:rPr>
              <a:t>“EXEMPT COMMERCIAL</a:t>
            </a:r>
            <a:br>
              <a:rPr lang="en-US" sz="2800" dirty="0" smtClean="0">
                <a:solidFill>
                  <a:schemeClr val="accent2">
                    <a:lumMod val="75000"/>
                  </a:schemeClr>
                </a:solidFill>
                <a:latin typeface="Comic Sans MS" pitchFamily="66" charset="0"/>
              </a:rPr>
            </a:br>
            <a:r>
              <a:rPr lang="en-US" sz="2800" dirty="0" smtClean="0">
                <a:solidFill>
                  <a:schemeClr val="accent2">
                    <a:lumMod val="75000"/>
                  </a:schemeClr>
                </a:solidFill>
                <a:latin typeface="Comic Sans MS" pitchFamily="66" charset="0"/>
              </a:rPr>
              <a:t>PURCHASER”</a:t>
            </a:r>
            <a:endParaRPr lang="en-US" sz="2800" dirty="0">
              <a:solidFill>
                <a:schemeClr val="accent2">
                  <a:lumMod val="75000"/>
                </a:schemeClr>
              </a:solidFill>
              <a:latin typeface="Comic Sans MS" pitchFamily="66" charset="0"/>
            </a:endParaRPr>
          </a:p>
        </p:txBody>
      </p:sp>
      <p:sp>
        <p:nvSpPr>
          <p:cNvPr id="3" name="Content Placeholder 2"/>
          <p:cNvSpPr>
            <a:spLocks noGrp="1"/>
          </p:cNvSpPr>
          <p:nvPr>
            <p:ph sz="quarter" idx="1"/>
          </p:nvPr>
        </p:nvSpPr>
        <p:spPr>
          <a:xfrm>
            <a:off x="914400" y="1219200"/>
            <a:ext cx="7772400" cy="4800600"/>
          </a:xfrm>
        </p:spPr>
        <p:txBody>
          <a:bodyPr>
            <a:normAutofit fontScale="55000" lnSpcReduction="20000"/>
          </a:bodyPr>
          <a:lstStyle/>
          <a:p>
            <a:pPr lvl="4"/>
            <a:endParaRPr lang="en-US" sz="3000" dirty="0" smtClean="0">
              <a:solidFill>
                <a:schemeClr val="accent2">
                  <a:lumMod val="75000"/>
                </a:schemeClr>
              </a:solidFill>
              <a:latin typeface="Comic Sans MS" pitchFamily="66" charset="0"/>
            </a:endParaRPr>
          </a:p>
          <a:p>
            <a:endParaRPr lang="en-US" sz="6500" dirty="0" smtClean="0">
              <a:latin typeface="Comic Sans MS" pitchFamily="66" charset="0"/>
            </a:endParaRPr>
          </a:p>
          <a:p>
            <a:pPr>
              <a:buNone/>
            </a:pPr>
            <a:r>
              <a:rPr lang="en-US" sz="6500" dirty="0" smtClean="0">
                <a:latin typeface="Comic Sans MS" pitchFamily="66" charset="0"/>
              </a:rPr>
              <a:t>The amounts </a:t>
            </a:r>
            <a:r>
              <a:rPr lang="en-US" sz="6500" u="sng" dirty="0" smtClean="0">
                <a:latin typeface="Comic Sans MS" pitchFamily="66" charset="0"/>
              </a:rPr>
              <a:t>must be adjusted</a:t>
            </a:r>
            <a:r>
              <a:rPr lang="en-US" sz="6500" dirty="0" smtClean="0">
                <a:latin typeface="Comic Sans MS" pitchFamily="66" charset="0"/>
              </a:rPr>
              <a:t> to reflect the percentage change for the five-year period in the consumer price index for all urban consumers published by the Bureau of Labor Statistics of the U.S. Department of Labor.</a:t>
            </a:r>
          </a:p>
          <a:p>
            <a:pPr lvl="3">
              <a:buNone/>
            </a:pPr>
            <a:endParaRPr lang="en-US" sz="3000" dirty="0" smtClean="0">
              <a:solidFill>
                <a:schemeClr val="accent2">
                  <a:lumMod val="75000"/>
                </a:schemeClr>
              </a:solidFill>
              <a:latin typeface="Bradley Hand ITC" pitchFamily="66" charset="0"/>
            </a:endParaRPr>
          </a:p>
        </p:txBody>
      </p:sp>
      <p:sp>
        <p:nvSpPr>
          <p:cNvPr id="4" name="Slide Number Placeholder 3"/>
          <p:cNvSpPr>
            <a:spLocks noGrp="1"/>
          </p:cNvSpPr>
          <p:nvPr>
            <p:ph type="sldNum" sz="quarter" idx="12"/>
          </p:nvPr>
        </p:nvSpPr>
        <p:spPr/>
        <p:txBody>
          <a:bodyPr/>
          <a:lstStyle/>
          <a:p>
            <a:fld id="{6EF3E3D3-69FF-4093-BC68-21EB107FF718}" type="slidenum">
              <a:rPr lang="en-US" smtClean="0"/>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a:solidFill>
            <a:schemeClr val="accent1">
              <a:lumMod val="40000"/>
              <a:lumOff val="60000"/>
            </a:schemeClr>
          </a:solidFill>
        </p:spPr>
        <p:txBody>
          <a:bodyPr>
            <a:normAutofit fontScale="90000"/>
          </a:bodyPr>
          <a:lstStyle/>
          <a:p>
            <a:pPr algn="ctr"/>
            <a:r>
              <a:rPr lang="en-US" sz="2800" dirty="0" smtClean="0">
                <a:latin typeface="Comic Sans MS" pitchFamily="66" charset="0"/>
              </a:rPr>
              <a:t>“INDEPENDENTLY-PROCURED” INSURANCE</a:t>
            </a:r>
            <a:endParaRPr lang="en-US" sz="2800" dirty="0">
              <a:solidFill>
                <a:schemeClr val="accent2">
                  <a:lumMod val="75000"/>
                </a:schemeClr>
              </a:solidFill>
              <a:latin typeface="Comic Sans MS" pitchFamily="66" charset="0"/>
            </a:endParaRPr>
          </a:p>
        </p:txBody>
      </p:sp>
      <p:sp>
        <p:nvSpPr>
          <p:cNvPr id="3" name="Content Placeholder 2"/>
          <p:cNvSpPr>
            <a:spLocks noGrp="1"/>
          </p:cNvSpPr>
          <p:nvPr>
            <p:ph sz="quarter" idx="1"/>
          </p:nvPr>
        </p:nvSpPr>
        <p:spPr>
          <a:xfrm>
            <a:off x="914400" y="1219200"/>
            <a:ext cx="7772400" cy="4800600"/>
          </a:xfrm>
        </p:spPr>
        <p:txBody>
          <a:bodyPr>
            <a:normAutofit/>
          </a:bodyPr>
          <a:lstStyle/>
          <a:p>
            <a:pPr lvl="2">
              <a:buNone/>
            </a:pPr>
            <a:endParaRPr lang="en-US" sz="3000" dirty="0" smtClean="0">
              <a:solidFill>
                <a:schemeClr val="accent2">
                  <a:lumMod val="75000"/>
                </a:schemeClr>
              </a:solidFill>
              <a:latin typeface="Bradley Hand ITC" pitchFamily="66" charset="0"/>
            </a:endParaRPr>
          </a:p>
          <a:p>
            <a:pPr marL="0" indent="0">
              <a:buNone/>
            </a:pPr>
            <a:r>
              <a:rPr lang="en-US" sz="3200" dirty="0" smtClean="0">
                <a:latin typeface="Comic Sans MS" pitchFamily="66" charset="0"/>
              </a:rPr>
              <a:t>“Independently-procured” insurance</a:t>
            </a:r>
          </a:p>
          <a:p>
            <a:pPr lvl="2"/>
            <a:r>
              <a:rPr lang="en-US" sz="3000" dirty="0" smtClean="0">
                <a:latin typeface="Comic Sans MS" pitchFamily="66" charset="0"/>
              </a:rPr>
              <a:t>Recognized by the NRRA [section 521(c)]</a:t>
            </a:r>
          </a:p>
          <a:p>
            <a:pPr lvl="2"/>
            <a:r>
              <a:rPr lang="en-US" sz="3000" dirty="0" smtClean="0">
                <a:latin typeface="Comic Sans MS" pitchFamily="66" charset="0"/>
              </a:rPr>
              <a:t>Not permitted in Washington</a:t>
            </a:r>
          </a:p>
          <a:p>
            <a:pPr lvl="2"/>
            <a:r>
              <a:rPr lang="en-US" sz="3000" dirty="0" smtClean="0">
                <a:latin typeface="Comic Sans MS" pitchFamily="66" charset="0"/>
              </a:rPr>
              <a:t>All surplus line coverage is still required to be placed through a licensed surplus line broker</a:t>
            </a:r>
          </a:p>
          <a:p>
            <a:pPr lvl="4"/>
            <a:endParaRPr lang="en-US" sz="3000" dirty="0" smtClean="0">
              <a:solidFill>
                <a:schemeClr val="accent2">
                  <a:lumMod val="75000"/>
                </a:schemeClr>
              </a:solidFill>
              <a:latin typeface="Bradley Hand ITC" pitchFamily="66" charset="0"/>
            </a:endParaRPr>
          </a:p>
        </p:txBody>
      </p:sp>
      <p:sp>
        <p:nvSpPr>
          <p:cNvPr id="4" name="Slide Number Placeholder 3"/>
          <p:cNvSpPr>
            <a:spLocks noGrp="1"/>
          </p:cNvSpPr>
          <p:nvPr>
            <p:ph type="sldNum" sz="quarter" idx="12"/>
          </p:nvPr>
        </p:nvSpPr>
        <p:spPr/>
        <p:txBody>
          <a:bodyPr/>
          <a:lstStyle/>
          <a:p>
            <a:fld id="{6EF3E3D3-69FF-4093-BC68-21EB107FF718}" type="slidenum">
              <a:rPr lang="en-US" smtClean="0"/>
              <a:pPr/>
              <a:t>15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10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mph" presetSubtype="0" fill="hold" nodeType="clickEffect">
                                  <p:stCondLst>
                                    <p:cond delay="0"/>
                                  </p:stCondLst>
                                  <p:childTnLst>
                                    <p:animScale>
                                      <p:cBhvr>
                                        <p:cTn id="12" dur="2000" fill="hold"/>
                                        <p:tgtEl>
                                          <p:spTgt spid="3">
                                            <p:txEl>
                                              <p:pRg st="4" end="4"/>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a:solidFill>
            <a:schemeClr val="accent1">
              <a:lumMod val="40000"/>
              <a:lumOff val="60000"/>
            </a:schemeClr>
          </a:solidFill>
        </p:spPr>
        <p:txBody>
          <a:bodyPr>
            <a:normAutofit fontScale="90000"/>
          </a:bodyPr>
          <a:lstStyle/>
          <a:p>
            <a:pPr lvl="3" algn="ctr"/>
            <a:r>
              <a:rPr lang="en-US" sz="3000" dirty="0" smtClean="0">
                <a:latin typeface="Comic Sans MS" pitchFamily="66" charset="0"/>
              </a:rPr>
              <a:t>Financial Eligibility of Surplus Line Carriers [NRRA section 524]</a:t>
            </a:r>
          </a:p>
        </p:txBody>
      </p:sp>
      <p:sp>
        <p:nvSpPr>
          <p:cNvPr id="3" name="Content Placeholder 2"/>
          <p:cNvSpPr>
            <a:spLocks noGrp="1"/>
          </p:cNvSpPr>
          <p:nvPr>
            <p:ph sz="quarter" idx="1"/>
          </p:nvPr>
        </p:nvSpPr>
        <p:spPr>
          <a:xfrm>
            <a:off x="914400" y="1219200"/>
            <a:ext cx="7772400" cy="4800600"/>
          </a:xfrm>
        </p:spPr>
        <p:txBody>
          <a:bodyPr>
            <a:normAutofit fontScale="70000" lnSpcReduction="20000"/>
          </a:bodyPr>
          <a:lstStyle/>
          <a:p>
            <a:pPr lvl="2">
              <a:buNone/>
            </a:pPr>
            <a:endParaRPr lang="en-US" sz="3000" dirty="0" smtClean="0">
              <a:solidFill>
                <a:schemeClr val="accent2">
                  <a:lumMod val="75000"/>
                </a:schemeClr>
              </a:solidFill>
              <a:latin typeface="Bradley Hand ITC" pitchFamily="66" charset="0"/>
            </a:endParaRPr>
          </a:p>
          <a:p>
            <a:pPr lvl="3" algn="ctr">
              <a:buNone/>
            </a:pPr>
            <a:endParaRPr lang="en-US" sz="3000" dirty="0" smtClean="0">
              <a:latin typeface="Comic Sans MS" pitchFamily="66" charset="0"/>
            </a:endParaRPr>
          </a:p>
          <a:p>
            <a:r>
              <a:rPr lang="en-US" sz="3400" u="sng" dirty="0" smtClean="0">
                <a:latin typeface="Comic Sans MS" pitchFamily="66" charset="0"/>
              </a:rPr>
              <a:t>HB 1694</a:t>
            </a:r>
            <a:r>
              <a:rPr lang="en-US" sz="3400" dirty="0" smtClean="0">
                <a:latin typeface="Comic Sans MS" pitchFamily="66" charset="0"/>
              </a:rPr>
              <a:t>: Implements sections 5A(2) and 5C(2)(a) of the NAIC’s Non-Admitted Insurance Model Act</a:t>
            </a:r>
          </a:p>
          <a:p>
            <a:r>
              <a:rPr lang="en-US" sz="3400" u="sng" dirty="0" smtClean="0">
                <a:latin typeface="Comic Sans MS" pitchFamily="66" charset="0"/>
              </a:rPr>
              <a:t>Foreign insurers</a:t>
            </a:r>
            <a:r>
              <a:rPr lang="en-US" sz="3400" dirty="0" smtClean="0">
                <a:latin typeface="Comic Sans MS" pitchFamily="66" charset="0"/>
              </a:rPr>
              <a:t>:</a:t>
            </a:r>
          </a:p>
          <a:p>
            <a:pPr lvl="1"/>
            <a:r>
              <a:rPr lang="en-US" sz="3400" dirty="0" smtClean="0">
                <a:latin typeface="Comic Sans MS" pitchFamily="66" charset="0"/>
              </a:rPr>
              <a:t>That are authorized to write the kind of insurance in their domiciliary jurisdictions; </a:t>
            </a:r>
            <a:r>
              <a:rPr lang="en-US" sz="3400" u="sng" dirty="0" smtClean="0">
                <a:latin typeface="Comic Sans MS" pitchFamily="66" charset="0"/>
              </a:rPr>
              <a:t>and</a:t>
            </a:r>
          </a:p>
          <a:p>
            <a:pPr lvl="1"/>
            <a:r>
              <a:rPr lang="en-US" sz="3400" dirty="0" smtClean="0">
                <a:latin typeface="Comic Sans MS" pitchFamily="66" charset="0"/>
              </a:rPr>
              <a:t>Have capital and surplus or its equivalent under the laws of the domiciliary jurisdiction which equals the greater of:</a:t>
            </a:r>
          </a:p>
          <a:p>
            <a:pPr lvl="2"/>
            <a:r>
              <a:rPr lang="en-US" sz="3400" dirty="0" smtClean="0">
                <a:latin typeface="Comic Sans MS" pitchFamily="66" charset="0"/>
              </a:rPr>
              <a:t>The minimum capital and surplus requirements under the laws of this state; </a:t>
            </a:r>
            <a:r>
              <a:rPr lang="en-US" sz="3400" u="sng" dirty="0" smtClean="0">
                <a:latin typeface="Comic Sans MS" pitchFamily="66" charset="0"/>
              </a:rPr>
              <a:t>or</a:t>
            </a:r>
          </a:p>
          <a:p>
            <a:pPr lvl="2"/>
            <a:r>
              <a:rPr lang="en-US" sz="3400" dirty="0" smtClean="0">
                <a:latin typeface="Comic Sans MS" pitchFamily="66" charset="0"/>
              </a:rPr>
              <a:t>$15 million.</a:t>
            </a:r>
          </a:p>
          <a:p>
            <a:pPr lvl="4"/>
            <a:endParaRPr lang="en-US" sz="3000" dirty="0" smtClean="0">
              <a:solidFill>
                <a:schemeClr val="accent2">
                  <a:lumMod val="75000"/>
                </a:schemeClr>
              </a:solidFill>
              <a:latin typeface="Bradley Hand ITC" pitchFamily="66" charset="0"/>
            </a:endParaRPr>
          </a:p>
        </p:txBody>
      </p:sp>
      <p:sp>
        <p:nvSpPr>
          <p:cNvPr id="4" name="Slide Number Placeholder 3"/>
          <p:cNvSpPr>
            <a:spLocks noGrp="1"/>
          </p:cNvSpPr>
          <p:nvPr>
            <p:ph type="sldNum" sz="quarter" idx="12"/>
          </p:nvPr>
        </p:nvSpPr>
        <p:spPr/>
        <p:txBody>
          <a:bodyPr/>
          <a:lstStyle/>
          <a:p>
            <a:fld id="{6EF3E3D3-69FF-4093-BC68-21EB107FF718}" type="slidenum">
              <a:rPr lang="en-US" smtClean="0"/>
              <a:pPr/>
              <a:t>16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3" end="3"/>
                                            </p:txEl>
                                          </p:spTgt>
                                        </p:tgtEl>
                                        <p:attrNameLst>
                                          <p:attrName>ppt_y</p:attrName>
                                        </p:attrNameLst>
                                      </p:cBhvr>
                                      <p:tavLst>
                                        <p:tav tm="0">
                                          <p:val>
                                            <p:strVal val="0-#ppt_h/2"/>
                                          </p:val>
                                        </p:tav>
                                        <p:tav tm="100000">
                                          <p:val>
                                            <p:strVal val="#ppt_y"/>
                                          </p:val>
                                        </p:tav>
                                      </p:tavLst>
                                    </p:anim>
                                  </p:childTnLst>
                                </p:cTn>
                              </p:par>
                              <p:par>
                                <p:cTn id="9" presetID="2" presetClass="entr" presetSubtype="1"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additive="base">
                                        <p:cTn id="1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blinds(horizontal)">
                                      <p:cBhvr>
                                        <p:cTn id="23" dur="500"/>
                                        <p:tgtEl>
                                          <p:spTgt spid="3">
                                            <p:txEl>
                                              <p:pRg st="6" end="6"/>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blinds(horizontal)">
                                      <p:cBhvr>
                                        <p:cTn id="2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a:solidFill>
            <a:schemeClr val="accent1">
              <a:lumMod val="40000"/>
              <a:lumOff val="60000"/>
            </a:schemeClr>
          </a:solidFill>
        </p:spPr>
        <p:txBody>
          <a:bodyPr>
            <a:normAutofit fontScale="90000"/>
          </a:bodyPr>
          <a:lstStyle/>
          <a:p>
            <a:pPr algn="ctr"/>
            <a:r>
              <a:rPr lang="en-US" sz="2800" dirty="0" smtClean="0">
                <a:solidFill>
                  <a:schemeClr val="accent2">
                    <a:lumMod val="75000"/>
                  </a:schemeClr>
                </a:solidFill>
                <a:latin typeface="Comic Sans MS" pitchFamily="66" charset="0"/>
              </a:rPr>
              <a:t>FINANCIAL ELIGIBILITY OF SURPLUS LINE CARRIERS</a:t>
            </a:r>
            <a:endParaRPr lang="en-US" sz="2800" dirty="0">
              <a:solidFill>
                <a:schemeClr val="accent2">
                  <a:lumMod val="75000"/>
                </a:schemeClr>
              </a:solidFill>
              <a:latin typeface="Comic Sans MS" pitchFamily="66" charset="0"/>
            </a:endParaRPr>
          </a:p>
        </p:txBody>
      </p:sp>
      <p:sp>
        <p:nvSpPr>
          <p:cNvPr id="3" name="Content Placeholder 2"/>
          <p:cNvSpPr>
            <a:spLocks noGrp="1"/>
          </p:cNvSpPr>
          <p:nvPr>
            <p:ph sz="quarter" idx="1"/>
          </p:nvPr>
        </p:nvSpPr>
        <p:spPr>
          <a:xfrm>
            <a:off x="914400" y="1219200"/>
            <a:ext cx="7772400" cy="4800600"/>
          </a:xfrm>
        </p:spPr>
        <p:txBody>
          <a:bodyPr>
            <a:normAutofit fontScale="70000" lnSpcReduction="20000"/>
          </a:bodyPr>
          <a:lstStyle/>
          <a:p>
            <a:pPr lvl="4"/>
            <a:endParaRPr lang="en-US" sz="3100" b="1" dirty="0" smtClean="0">
              <a:latin typeface="Comic Sans MS" pitchFamily="66" charset="0"/>
            </a:endParaRPr>
          </a:p>
          <a:p>
            <a:pPr lvl="1"/>
            <a:r>
              <a:rPr lang="en-US" sz="3500" dirty="0" smtClean="0">
                <a:latin typeface="Comic Sans MS" pitchFamily="66" charset="0"/>
              </a:rPr>
              <a:t>Requirements may be satisfied by a </a:t>
            </a:r>
            <a:r>
              <a:rPr lang="en-US" sz="3500" u="sng" dirty="0" smtClean="0">
                <a:latin typeface="Comic Sans MS" pitchFamily="66" charset="0"/>
              </a:rPr>
              <a:t>foreign insurer’s</a:t>
            </a:r>
            <a:r>
              <a:rPr lang="en-US" sz="3500" dirty="0" smtClean="0">
                <a:latin typeface="Comic Sans MS" pitchFamily="66" charset="0"/>
              </a:rPr>
              <a:t> possessing less than the minimum capital and surplus upon an affirmative finding of acceptability by the Commissioner.</a:t>
            </a:r>
          </a:p>
          <a:p>
            <a:pPr lvl="1"/>
            <a:r>
              <a:rPr lang="en-US" sz="3500" dirty="0" smtClean="0">
                <a:latin typeface="Comic Sans MS" pitchFamily="66" charset="0"/>
              </a:rPr>
              <a:t>The finding must be based upon factors such as quality of management, capital and surplus of any parent company, company underwriting profit and investment income trends, market availability, and company record and reputation within the industry.</a:t>
            </a:r>
          </a:p>
          <a:p>
            <a:pPr lvl="1"/>
            <a:r>
              <a:rPr lang="en-US" sz="3500" dirty="0" smtClean="0">
                <a:latin typeface="Comic Sans MS" pitchFamily="66" charset="0"/>
              </a:rPr>
              <a:t>The Commissioner is prohibited from making an affirmative finding of acceptability when the foreign insurer’s capital and surplus is less than $4.5 million.</a:t>
            </a:r>
          </a:p>
          <a:p>
            <a:pPr lvl="5"/>
            <a:endParaRPr lang="en-US" sz="2800" dirty="0" smtClean="0">
              <a:solidFill>
                <a:schemeClr val="accent2">
                  <a:lumMod val="75000"/>
                </a:schemeClr>
              </a:solidFill>
              <a:latin typeface="Bradley Hand ITC" pitchFamily="66" charset="0"/>
            </a:endParaRPr>
          </a:p>
          <a:p>
            <a:pPr lvl="4"/>
            <a:endParaRPr lang="en-US" sz="3000" dirty="0" smtClean="0">
              <a:solidFill>
                <a:schemeClr val="accent2">
                  <a:lumMod val="75000"/>
                </a:schemeClr>
              </a:solidFill>
              <a:latin typeface="Bradley Hand ITC" pitchFamily="66" charset="0"/>
            </a:endParaRPr>
          </a:p>
        </p:txBody>
      </p:sp>
      <p:sp>
        <p:nvSpPr>
          <p:cNvPr id="4" name="Slide Number Placeholder 3"/>
          <p:cNvSpPr>
            <a:spLocks noGrp="1"/>
          </p:cNvSpPr>
          <p:nvPr>
            <p:ph type="sldNum" sz="quarter" idx="12"/>
          </p:nvPr>
        </p:nvSpPr>
        <p:spPr/>
        <p:txBody>
          <a:bodyPr/>
          <a:lstStyle/>
          <a:p>
            <a:fld id="{6EF3E3D3-69FF-4093-BC68-21EB107FF718}" type="slidenum">
              <a:rPr lang="en-US" smtClean="0"/>
              <a:pPr/>
              <a:t>17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heckerboard(across)">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5"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checkerboard(down)">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a:solidFill>
            <a:schemeClr val="accent1">
              <a:lumMod val="40000"/>
              <a:lumOff val="60000"/>
            </a:schemeClr>
          </a:solidFill>
        </p:spPr>
        <p:txBody>
          <a:bodyPr>
            <a:normAutofit fontScale="90000"/>
          </a:bodyPr>
          <a:lstStyle/>
          <a:p>
            <a:pPr algn="ctr"/>
            <a:r>
              <a:rPr lang="en-US" sz="2800" dirty="0" smtClean="0">
                <a:solidFill>
                  <a:schemeClr val="accent2">
                    <a:lumMod val="75000"/>
                  </a:schemeClr>
                </a:solidFill>
                <a:latin typeface="Comic Sans MS" pitchFamily="66" charset="0"/>
              </a:rPr>
              <a:t>FINANCIAL ELIGIBILITY OF SURPLUS LINE CARRIERS</a:t>
            </a:r>
            <a:endParaRPr lang="en-US" sz="2800" dirty="0">
              <a:solidFill>
                <a:schemeClr val="accent2">
                  <a:lumMod val="75000"/>
                </a:schemeClr>
              </a:solidFill>
              <a:latin typeface="Comic Sans MS" pitchFamily="66" charset="0"/>
            </a:endParaRPr>
          </a:p>
        </p:txBody>
      </p:sp>
      <p:sp>
        <p:nvSpPr>
          <p:cNvPr id="3" name="Content Placeholder 2"/>
          <p:cNvSpPr>
            <a:spLocks noGrp="1"/>
          </p:cNvSpPr>
          <p:nvPr>
            <p:ph sz="quarter" idx="1"/>
          </p:nvPr>
        </p:nvSpPr>
        <p:spPr>
          <a:xfrm>
            <a:off x="914400" y="1219200"/>
            <a:ext cx="7772400" cy="4800600"/>
          </a:xfrm>
        </p:spPr>
        <p:txBody>
          <a:bodyPr>
            <a:normAutofit fontScale="85000" lnSpcReduction="20000"/>
          </a:bodyPr>
          <a:lstStyle/>
          <a:p>
            <a:pPr marL="320040" lvl="1" indent="0">
              <a:buNone/>
            </a:pPr>
            <a:r>
              <a:rPr lang="en-US" sz="3400" u="sng" dirty="0" smtClean="0">
                <a:latin typeface="Comic Sans MS" pitchFamily="66" charset="0"/>
              </a:rPr>
              <a:t>Alien insurers</a:t>
            </a:r>
            <a:r>
              <a:rPr lang="en-US" sz="3400" dirty="0" smtClean="0">
                <a:latin typeface="Comic Sans MS" pitchFamily="66" charset="0"/>
              </a:rPr>
              <a:t>:</a:t>
            </a:r>
          </a:p>
          <a:p>
            <a:pPr lvl="2">
              <a:buNone/>
            </a:pPr>
            <a:r>
              <a:rPr lang="en-US" sz="3000" dirty="0" smtClean="0">
                <a:latin typeface="Comic Sans MS" pitchFamily="66" charset="0"/>
              </a:rPr>
              <a:t>  Listed on the Quarterly Listing of Alien Insurers maintained by the International Insurers Department of the NAIC.</a:t>
            </a:r>
          </a:p>
          <a:p>
            <a:pPr lvl="2">
              <a:buNone/>
            </a:pPr>
            <a:endParaRPr lang="en-US" sz="3000" dirty="0" smtClean="0">
              <a:latin typeface="Comic Sans MS" pitchFamily="66" charset="0"/>
            </a:endParaRPr>
          </a:p>
          <a:p>
            <a:pPr lvl="1">
              <a:buNone/>
            </a:pPr>
            <a:r>
              <a:rPr lang="en-US" sz="3400" u="sng" dirty="0" smtClean="0">
                <a:latin typeface="Comic Sans MS" pitchFamily="66" charset="0"/>
              </a:rPr>
              <a:t>Waiver of financial requirements</a:t>
            </a:r>
            <a:r>
              <a:rPr lang="en-US" sz="3400" dirty="0" smtClean="0">
                <a:latin typeface="Comic Sans MS" pitchFamily="66" charset="0"/>
              </a:rPr>
              <a:t>:</a:t>
            </a:r>
          </a:p>
          <a:p>
            <a:pPr lvl="3">
              <a:buNone/>
            </a:pPr>
            <a:r>
              <a:rPr lang="en-US" sz="3000" dirty="0" smtClean="0">
                <a:latin typeface="Comic Sans MS" pitchFamily="66" charset="0"/>
              </a:rPr>
              <a:t>“[I]n circumstances where insurance cannot be otherwise procured on risks located in this state….” [WAC 284-15-050]</a:t>
            </a:r>
          </a:p>
          <a:p>
            <a:pPr lvl="3">
              <a:buNone/>
            </a:pPr>
            <a:r>
              <a:rPr lang="en-US" sz="3000" dirty="0" smtClean="0">
                <a:latin typeface="Comic Sans MS" pitchFamily="66" charset="0"/>
              </a:rPr>
              <a:t>Proposed Amendment:</a:t>
            </a:r>
          </a:p>
          <a:p>
            <a:pPr lvl="3"/>
            <a:r>
              <a:rPr lang="en-US" sz="3000" dirty="0" smtClean="0">
                <a:latin typeface="Comic Sans MS" pitchFamily="66" charset="0"/>
              </a:rPr>
              <a:t>Applies to both foreign and alien insurers.</a:t>
            </a:r>
          </a:p>
          <a:p>
            <a:pPr lvl="3"/>
            <a:r>
              <a:rPr lang="en-US" sz="3000" dirty="0" smtClean="0">
                <a:latin typeface="Comic Sans MS" pitchFamily="66" charset="0"/>
              </a:rPr>
              <a:t>No waiver where capital and surplus is less than $4.5 million.</a:t>
            </a:r>
          </a:p>
          <a:p>
            <a:pPr lvl="3">
              <a:buNone/>
            </a:pPr>
            <a:endParaRPr lang="en-US" sz="3000" dirty="0" smtClean="0">
              <a:latin typeface="Comic Sans MS" pitchFamily="66" charset="0"/>
            </a:endParaRPr>
          </a:p>
          <a:p>
            <a:pPr lvl="4"/>
            <a:endParaRPr lang="en-US" sz="3000" dirty="0" smtClean="0">
              <a:solidFill>
                <a:schemeClr val="accent2">
                  <a:lumMod val="75000"/>
                </a:schemeClr>
              </a:solidFill>
              <a:latin typeface="Bradley Hand ITC" pitchFamily="66" charset="0"/>
            </a:endParaRPr>
          </a:p>
        </p:txBody>
      </p:sp>
      <p:sp>
        <p:nvSpPr>
          <p:cNvPr id="4" name="Slide Number Placeholder 3"/>
          <p:cNvSpPr>
            <a:spLocks noGrp="1"/>
          </p:cNvSpPr>
          <p:nvPr>
            <p:ph type="sldNum" sz="quarter" idx="12"/>
          </p:nvPr>
        </p:nvSpPr>
        <p:spPr/>
        <p:txBody>
          <a:bodyPr/>
          <a:lstStyle/>
          <a:p>
            <a:fld id="{6EF3E3D3-69FF-4093-BC68-21EB107FF718}" type="slidenum">
              <a:rPr lang="en-US" smtClean="0"/>
              <a:pPr/>
              <a:t>18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additive="base">
                                        <p:cTn id="1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8" dur="1000" fill="hold"/>
                                        <p:tgtEl>
                                          <p:spTgt spid="3">
                                            <p:txEl>
                                              <p:pRg st="5" end="5"/>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 calcmode="lin" valueType="num">
                                      <p:cBhvr additive="base">
                                        <p:cTn id="2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2"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a:solidFill>
            <a:schemeClr val="accent1">
              <a:lumMod val="40000"/>
              <a:lumOff val="60000"/>
            </a:schemeClr>
          </a:solidFill>
        </p:spPr>
        <p:txBody>
          <a:bodyPr>
            <a:normAutofit/>
          </a:bodyPr>
          <a:lstStyle/>
          <a:p>
            <a:pPr algn="ctr"/>
            <a:r>
              <a:rPr lang="en-US" sz="2800" dirty="0" smtClean="0">
                <a:solidFill>
                  <a:schemeClr val="accent2">
                    <a:lumMod val="75000"/>
                  </a:schemeClr>
                </a:solidFill>
                <a:latin typeface="Comic Sans MS" pitchFamily="66" charset="0"/>
              </a:rPr>
              <a:t>SURPLUS LINE PREMIUM TAXES</a:t>
            </a:r>
            <a:endParaRPr lang="en-US" sz="2800" dirty="0">
              <a:solidFill>
                <a:schemeClr val="accent2">
                  <a:lumMod val="75000"/>
                </a:schemeClr>
              </a:solidFill>
              <a:latin typeface="Comic Sans MS" pitchFamily="66" charset="0"/>
            </a:endParaRPr>
          </a:p>
        </p:txBody>
      </p:sp>
      <p:sp>
        <p:nvSpPr>
          <p:cNvPr id="3" name="Content Placeholder 2"/>
          <p:cNvSpPr>
            <a:spLocks noGrp="1"/>
          </p:cNvSpPr>
          <p:nvPr>
            <p:ph sz="quarter" idx="1"/>
          </p:nvPr>
        </p:nvSpPr>
        <p:spPr>
          <a:xfrm>
            <a:off x="914400" y="1219200"/>
            <a:ext cx="7772400" cy="4800600"/>
          </a:xfrm>
        </p:spPr>
        <p:txBody>
          <a:bodyPr>
            <a:normAutofit fontScale="92500"/>
          </a:bodyPr>
          <a:lstStyle/>
          <a:p>
            <a:pPr marL="35878" indent="0">
              <a:buNone/>
            </a:pPr>
            <a:r>
              <a:rPr lang="en-US" sz="3600" dirty="0" smtClean="0">
                <a:latin typeface="Comic Sans MS" pitchFamily="66" charset="0"/>
              </a:rPr>
              <a:t>Surplus line premium tax reporting and collection will be different.</a:t>
            </a:r>
          </a:p>
          <a:p>
            <a:pPr lvl="1"/>
            <a:r>
              <a:rPr lang="en-US" sz="3400" dirty="0" smtClean="0">
                <a:latin typeface="Comic Sans MS" pitchFamily="66" charset="0"/>
              </a:rPr>
              <a:t>Currently, the tax is based upon the portion of the premium that may be allocated to risks or exposures in Washington.</a:t>
            </a:r>
          </a:p>
          <a:p>
            <a:pPr lvl="1"/>
            <a:r>
              <a:rPr lang="en-US" sz="3400" dirty="0" smtClean="0">
                <a:latin typeface="Comic Sans MS" pitchFamily="66" charset="0"/>
              </a:rPr>
              <a:t>Under the NRRA a state is permitted to collect taxes only where that state is the insured’s home state.</a:t>
            </a:r>
          </a:p>
          <a:p>
            <a:pPr lvl="2">
              <a:buNone/>
            </a:pPr>
            <a:endParaRPr lang="en-US" sz="3000" dirty="0" smtClean="0">
              <a:solidFill>
                <a:schemeClr val="accent2">
                  <a:lumMod val="75000"/>
                </a:schemeClr>
              </a:solidFill>
              <a:latin typeface="Bradley Hand ITC" pitchFamily="66" charset="0"/>
            </a:endParaRPr>
          </a:p>
          <a:p>
            <a:pPr lvl="3"/>
            <a:endParaRPr lang="en-US" sz="2800" dirty="0" smtClean="0">
              <a:solidFill>
                <a:schemeClr val="accent2">
                  <a:lumMod val="75000"/>
                </a:schemeClr>
              </a:solidFill>
              <a:latin typeface="Bradley Hand ITC" pitchFamily="66" charset="0"/>
            </a:endParaRPr>
          </a:p>
        </p:txBody>
      </p:sp>
      <p:sp>
        <p:nvSpPr>
          <p:cNvPr id="4" name="Slide Number Placeholder 3"/>
          <p:cNvSpPr>
            <a:spLocks noGrp="1"/>
          </p:cNvSpPr>
          <p:nvPr>
            <p:ph type="sldNum" sz="quarter" idx="12"/>
          </p:nvPr>
        </p:nvSpPr>
        <p:spPr/>
        <p:txBody>
          <a:bodyPr/>
          <a:lstStyle/>
          <a:p>
            <a:fld id="{6EF3E3D3-69FF-4093-BC68-21EB107FF718}" type="slidenum">
              <a:rPr lang="en-US" smtClean="0"/>
              <a:pPr/>
              <a:t>19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ox(in)">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2011362"/>
          </a:xfrm>
          <a:solidFill>
            <a:schemeClr val="accent1">
              <a:lumMod val="40000"/>
              <a:lumOff val="60000"/>
            </a:schemeClr>
          </a:solidFill>
          <a:ln>
            <a:solidFill>
              <a:schemeClr val="accent1">
                <a:lumMod val="75000"/>
              </a:schemeClr>
            </a:solidFill>
          </a:ln>
        </p:spPr>
        <p:txBody>
          <a:bodyPr>
            <a:normAutofit/>
          </a:bodyPr>
          <a:lstStyle/>
          <a:p>
            <a:pPr algn="ctr"/>
            <a:r>
              <a:rPr lang="en-US" sz="3600" dirty="0" smtClean="0">
                <a:solidFill>
                  <a:schemeClr val="accent2">
                    <a:lumMod val="75000"/>
                  </a:schemeClr>
                </a:solidFill>
                <a:latin typeface="Comic Sans MS" pitchFamily="66" charset="0"/>
              </a:rPr>
              <a:t>Legislative Changes – Impact on Insurance Producers and Surplus Line Brokers</a:t>
            </a:r>
            <a:endParaRPr lang="en-US" sz="3600" dirty="0">
              <a:solidFill>
                <a:schemeClr val="accent2">
                  <a:lumMod val="75000"/>
                </a:schemeClr>
              </a:solidFill>
              <a:latin typeface="Comic Sans MS" pitchFamily="66" charset="0"/>
            </a:endParaRPr>
          </a:p>
        </p:txBody>
      </p:sp>
      <p:graphicFrame>
        <p:nvGraphicFramePr>
          <p:cNvPr id="4" name="Content Placeholder 3"/>
          <p:cNvGraphicFramePr>
            <a:graphicFrameLocks noGrp="1"/>
          </p:cNvGraphicFramePr>
          <p:nvPr>
            <p:ph sz="quarter" idx="1"/>
          </p:nvPr>
        </p:nvGraphicFramePr>
        <p:xfrm>
          <a:off x="914400" y="2286000"/>
          <a:ext cx="77724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fld id="{6EF3E3D3-69FF-4093-BC68-21EB107FF718}"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a:solidFill>
            <a:schemeClr val="accent1">
              <a:lumMod val="40000"/>
              <a:lumOff val="60000"/>
            </a:schemeClr>
          </a:solidFill>
        </p:spPr>
        <p:txBody>
          <a:bodyPr>
            <a:normAutofit/>
          </a:bodyPr>
          <a:lstStyle/>
          <a:p>
            <a:pPr algn="ctr"/>
            <a:r>
              <a:rPr lang="en-US" sz="2800" dirty="0" smtClean="0">
                <a:solidFill>
                  <a:schemeClr val="accent2">
                    <a:lumMod val="75000"/>
                  </a:schemeClr>
                </a:solidFill>
                <a:latin typeface="Comic Sans MS" pitchFamily="66" charset="0"/>
              </a:rPr>
              <a:t>HOUSE BILL 1694</a:t>
            </a:r>
            <a:endParaRPr lang="en-US" sz="2800" dirty="0">
              <a:solidFill>
                <a:schemeClr val="accent2">
                  <a:lumMod val="75000"/>
                </a:schemeClr>
              </a:solidFill>
              <a:latin typeface="Comic Sans MS" pitchFamily="66" charset="0"/>
            </a:endParaRPr>
          </a:p>
        </p:txBody>
      </p:sp>
      <p:sp>
        <p:nvSpPr>
          <p:cNvPr id="3" name="Content Placeholder 2"/>
          <p:cNvSpPr>
            <a:spLocks noGrp="1"/>
          </p:cNvSpPr>
          <p:nvPr>
            <p:ph sz="quarter" idx="1"/>
          </p:nvPr>
        </p:nvSpPr>
        <p:spPr>
          <a:xfrm>
            <a:off x="914400" y="1219200"/>
            <a:ext cx="7772400" cy="4800600"/>
          </a:xfrm>
        </p:spPr>
        <p:txBody>
          <a:bodyPr>
            <a:normAutofit fontScale="70000" lnSpcReduction="20000"/>
          </a:bodyPr>
          <a:lstStyle/>
          <a:p>
            <a:endParaRPr lang="en-US" sz="3900" u="sng" dirty="0" smtClean="0">
              <a:latin typeface="Comic Sans MS" pitchFamily="66" charset="0"/>
            </a:endParaRPr>
          </a:p>
          <a:p>
            <a:r>
              <a:rPr lang="en-US" sz="3900" u="sng" dirty="0" smtClean="0">
                <a:latin typeface="Comic Sans MS" pitchFamily="66" charset="0"/>
              </a:rPr>
              <a:t>HB 1694</a:t>
            </a:r>
            <a:r>
              <a:rPr lang="en-US" sz="3900" dirty="0" smtClean="0">
                <a:latin typeface="Comic Sans MS" pitchFamily="66" charset="0"/>
              </a:rPr>
              <a:t>—Signed by the Governor on April 11, 2011.</a:t>
            </a:r>
          </a:p>
          <a:p>
            <a:pPr lvl="1"/>
            <a:r>
              <a:rPr lang="en-US" sz="3700" dirty="0" smtClean="0">
                <a:latin typeface="Comic Sans MS" pitchFamily="66" charset="0"/>
              </a:rPr>
              <a:t>Authorizes Washington to collect </a:t>
            </a:r>
            <a:r>
              <a:rPr lang="en-US" sz="3700" u="sng" dirty="0" smtClean="0">
                <a:latin typeface="Comic Sans MS" pitchFamily="66" charset="0"/>
              </a:rPr>
              <a:t>all</a:t>
            </a:r>
            <a:r>
              <a:rPr lang="en-US" sz="3700" dirty="0" smtClean="0">
                <a:latin typeface="Comic Sans MS" pitchFamily="66" charset="0"/>
              </a:rPr>
              <a:t> surplus line premium taxes where Washington is the insured’s home state without regard to the location of the covered exposure.</a:t>
            </a:r>
          </a:p>
          <a:p>
            <a:pPr lvl="1"/>
            <a:endParaRPr lang="en-US" sz="3700" dirty="0" smtClean="0">
              <a:latin typeface="Comic Sans MS" pitchFamily="66" charset="0"/>
            </a:endParaRPr>
          </a:p>
          <a:p>
            <a:pPr lvl="1"/>
            <a:r>
              <a:rPr lang="en-US" sz="3900" dirty="0" smtClean="0">
                <a:latin typeface="Comic Sans MS" pitchFamily="66" charset="0"/>
              </a:rPr>
              <a:t>Applies to all P&amp;C surplus line policies where Washington is the insured’s home state with an effective date of July 21, 2011 or after.</a:t>
            </a:r>
          </a:p>
          <a:p>
            <a:pPr lvl="4">
              <a:buNone/>
            </a:pPr>
            <a:endParaRPr lang="en-US" sz="3000" dirty="0" smtClean="0">
              <a:solidFill>
                <a:schemeClr val="accent2">
                  <a:lumMod val="75000"/>
                </a:schemeClr>
              </a:solidFill>
              <a:latin typeface="Bradley Hand ITC" pitchFamily="66" charset="0"/>
            </a:endParaRPr>
          </a:p>
        </p:txBody>
      </p:sp>
      <p:sp>
        <p:nvSpPr>
          <p:cNvPr id="4" name="Slide Number Placeholder 3"/>
          <p:cNvSpPr>
            <a:spLocks noGrp="1"/>
          </p:cNvSpPr>
          <p:nvPr>
            <p:ph type="sldNum" sz="quarter" idx="12"/>
          </p:nvPr>
        </p:nvSpPr>
        <p:spPr/>
        <p:txBody>
          <a:bodyPr/>
          <a:lstStyle/>
          <a:p>
            <a:fld id="{6EF3E3D3-69FF-4093-BC68-21EB107FF718}" type="slidenum">
              <a:rPr lang="en-US" smtClean="0"/>
              <a:pPr/>
              <a:t>20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a:solidFill>
            <a:schemeClr val="accent1">
              <a:lumMod val="40000"/>
              <a:lumOff val="60000"/>
            </a:schemeClr>
          </a:solidFill>
        </p:spPr>
        <p:txBody>
          <a:bodyPr>
            <a:normAutofit/>
          </a:bodyPr>
          <a:lstStyle/>
          <a:p>
            <a:pPr algn="ctr"/>
            <a:r>
              <a:rPr lang="en-US" sz="2800" dirty="0" smtClean="0">
                <a:solidFill>
                  <a:schemeClr val="accent2">
                    <a:lumMod val="75000"/>
                  </a:schemeClr>
                </a:solidFill>
                <a:latin typeface="Comic Sans MS" pitchFamily="66" charset="0"/>
              </a:rPr>
              <a:t>HOUSE BILL 1694</a:t>
            </a:r>
            <a:endParaRPr lang="en-US" sz="2800" dirty="0">
              <a:solidFill>
                <a:schemeClr val="accent2">
                  <a:lumMod val="75000"/>
                </a:schemeClr>
              </a:solidFill>
              <a:latin typeface="Comic Sans MS" pitchFamily="66" charset="0"/>
            </a:endParaRPr>
          </a:p>
        </p:txBody>
      </p:sp>
      <p:sp>
        <p:nvSpPr>
          <p:cNvPr id="3" name="Content Placeholder 2"/>
          <p:cNvSpPr>
            <a:spLocks noGrp="1"/>
          </p:cNvSpPr>
          <p:nvPr>
            <p:ph sz="quarter" idx="1"/>
          </p:nvPr>
        </p:nvSpPr>
        <p:spPr>
          <a:xfrm>
            <a:off x="914400" y="1219200"/>
            <a:ext cx="7772400" cy="4800600"/>
          </a:xfrm>
        </p:spPr>
        <p:txBody>
          <a:bodyPr>
            <a:normAutofit fontScale="62500" lnSpcReduction="20000"/>
          </a:bodyPr>
          <a:lstStyle/>
          <a:p>
            <a:endParaRPr lang="en-US" sz="3900" u="sng" dirty="0" smtClean="0">
              <a:latin typeface="Comic Sans MS" pitchFamily="66" charset="0"/>
            </a:endParaRPr>
          </a:p>
          <a:p>
            <a:pPr lvl="1"/>
            <a:r>
              <a:rPr lang="en-US" sz="3900" u="sng" dirty="0" smtClean="0">
                <a:latin typeface="Comic Sans MS" pitchFamily="66" charset="0"/>
              </a:rPr>
              <a:t>Example:</a:t>
            </a:r>
            <a:r>
              <a:rPr lang="en-US" sz="3900" dirty="0" smtClean="0">
                <a:latin typeface="Comic Sans MS" pitchFamily="66" charset="0"/>
              </a:rPr>
              <a:t> If Washington is the “insured’s home state “and a portion of the covered risk is located in Oregon, Washington will collect premium tax on the entire premium for the policy. Since Washington is the “insured’s home state,” Oregon may not collect any tax regarding the policy even though a portion of the covered risk is located in Oregon.</a:t>
            </a:r>
          </a:p>
          <a:p>
            <a:pPr lvl="1"/>
            <a:endParaRPr lang="en-US" sz="3900" dirty="0" smtClean="0">
              <a:latin typeface="Comic Sans MS" pitchFamily="66" charset="0"/>
            </a:endParaRPr>
          </a:p>
          <a:p>
            <a:pPr lvl="1"/>
            <a:r>
              <a:rPr lang="en-US" sz="3900" dirty="0" smtClean="0">
                <a:latin typeface="Comic Sans MS" pitchFamily="66" charset="0"/>
              </a:rPr>
              <a:t>All other lines—</a:t>
            </a:r>
            <a:r>
              <a:rPr lang="en-US" sz="3900" i="1" dirty="0" smtClean="0">
                <a:latin typeface="Comic Sans MS" pitchFamily="66" charset="0"/>
              </a:rPr>
              <a:t>e.g., </a:t>
            </a:r>
            <a:r>
              <a:rPr lang="en-US" sz="3900" dirty="0" smtClean="0">
                <a:latin typeface="Comic Sans MS" pitchFamily="66" charset="0"/>
              </a:rPr>
              <a:t>life, disability, workers’ comp—will continue to be taxed based upon the location of the covered exposure.</a:t>
            </a:r>
          </a:p>
          <a:p>
            <a:pPr lvl="4">
              <a:buNone/>
            </a:pPr>
            <a:endParaRPr lang="en-US" sz="3000" dirty="0" smtClean="0">
              <a:solidFill>
                <a:schemeClr val="accent2">
                  <a:lumMod val="75000"/>
                </a:schemeClr>
              </a:solidFill>
              <a:latin typeface="Bradley Hand ITC" pitchFamily="66" charset="0"/>
            </a:endParaRPr>
          </a:p>
        </p:txBody>
      </p:sp>
      <p:sp>
        <p:nvSpPr>
          <p:cNvPr id="4" name="Slide Number Placeholder 3"/>
          <p:cNvSpPr>
            <a:spLocks noGrp="1"/>
          </p:cNvSpPr>
          <p:nvPr>
            <p:ph type="sldNum" sz="quarter" idx="12"/>
          </p:nvPr>
        </p:nvSpPr>
        <p:spPr/>
        <p:txBody>
          <a:bodyPr/>
          <a:lstStyle/>
          <a:p>
            <a:fld id="{6EF3E3D3-69FF-4093-BC68-21EB107FF718}" type="slidenum">
              <a:rPr lang="en-US" smtClean="0"/>
              <a:pPr/>
              <a:t>21</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10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8"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a:solidFill>
            <a:schemeClr val="accent1">
              <a:lumMod val="40000"/>
              <a:lumOff val="60000"/>
            </a:schemeClr>
          </a:solidFill>
        </p:spPr>
        <p:txBody>
          <a:bodyPr>
            <a:normAutofit/>
          </a:bodyPr>
          <a:lstStyle/>
          <a:p>
            <a:pPr algn="ctr"/>
            <a:r>
              <a:rPr lang="en-US" sz="2800" dirty="0" smtClean="0">
                <a:solidFill>
                  <a:schemeClr val="accent2">
                    <a:lumMod val="75000"/>
                  </a:schemeClr>
                </a:solidFill>
                <a:latin typeface="Comic Sans MS" pitchFamily="66" charset="0"/>
              </a:rPr>
              <a:t>HOUSE BILL 1694</a:t>
            </a:r>
            <a:endParaRPr lang="en-US" sz="2800" dirty="0">
              <a:solidFill>
                <a:schemeClr val="accent2">
                  <a:lumMod val="75000"/>
                </a:schemeClr>
              </a:solidFill>
              <a:latin typeface="Comic Sans MS" pitchFamily="66" charset="0"/>
            </a:endParaRPr>
          </a:p>
        </p:txBody>
      </p:sp>
      <p:sp>
        <p:nvSpPr>
          <p:cNvPr id="3" name="Content Placeholder 2"/>
          <p:cNvSpPr>
            <a:spLocks noGrp="1"/>
          </p:cNvSpPr>
          <p:nvPr>
            <p:ph sz="quarter" idx="1"/>
          </p:nvPr>
        </p:nvSpPr>
        <p:spPr>
          <a:xfrm>
            <a:off x="914400" y="1219200"/>
            <a:ext cx="7772400" cy="4800600"/>
          </a:xfrm>
        </p:spPr>
        <p:txBody>
          <a:bodyPr>
            <a:normAutofit fontScale="85000" lnSpcReduction="20000"/>
          </a:bodyPr>
          <a:lstStyle/>
          <a:p>
            <a:endParaRPr lang="en-US" sz="3900" u="sng" dirty="0" smtClean="0">
              <a:latin typeface="Comic Sans MS" pitchFamily="66" charset="0"/>
            </a:endParaRPr>
          </a:p>
          <a:p>
            <a:r>
              <a:rPr lang="en-US" sz="3900" dirty="0" smtClean="0">
                <a:latin typeface="Comic Sans MS" pitchFamily="66" charset="0"/>
              </a:rPr>
              <a:t>Budget / Revenue</a:t>
            </a:r>
          </a:p>
          <a:p>
            <a:pPr lvl="1"/>
            <a:r>
              <a:rPr lang="en-US" sz="3700" u="sng" dirty="0" smtClean="0">
                <a:latin typeface="Comic Sans MS" pitchFamily="66" charset="0"/>
              </a:rPr>
              <a:t>Estimate</a:t>
            </a:r>
            <a:r>
              <a:rPr lang="en-US" sz="3700" dirty="0" smtClean="0">
                <a:latin typeface="Comic Sans MS" pitchFamily="66" charset="0"/>
              </a:rPr>
              <a:t>: If Washington did nothing, about $1 million a year would be lost in General Fund revenue.</a:t>
            </a:r>
          </a:p>
          <a:p>
            <a:pPr lvl="1"/>
            <a:endParaRPr lang="en-US" sz="3700" dirty="0" smtClean="0">
              <a:latin typeface="Comic Sans MS" pitchFamily="66" charset="0"/>
            </a:endParaRPr>
          </a:p>
          <a:p>
            <a:pPr lvl="1"/>
            <a:r>
              <a:rPr lang="en-US" sz="3700" u="sng" dirty="0" smtClean="0">
                <a:latin typeface="Comic Sans MS" pitchFamily="66" charset="0"/>
              </a:rPr>
              <a:t>Compare</a:t>
            </a:r>
            <a:r>
              <a:rPr lang="en-US" sz="3700" dirty="0" smtClean="0">
                <a:latin typeface="Comic Sans MS" pitchFamily="66" charset="0"/>
              </a:rPr>
              <a:t>: In 2010, the surplus line premium tax was about $10.5 million. Before the 2011 session, the estimated budget deficit was over $5 billion.</a:t>
            </a:r>
          </a:p>
          <a:p>
            <a:pPr lvl="4">
              <a:buNone/>
            </a:pPr>
            <a:endParaRPr lang="en-US" sz="3000" dirty="0" smtClean="0">
              <a:solidFill>
                <a:schemeClr val="accent2">
                  <a:lumMod val="75000"/>
                </a:schemeClr>
              </a:solidFill>
              <a:latin typeface="Bradley Hand ITC" pitchFamily="66" charset="0"/>
            </a:endParaRPr>
          </a:p>
        </p:txBody>
      </p:sp>
      <p:sp>
        <p:nvSpPr>
          <p:cNvPr id="4" name="Slide Number Placeholder 3"/>
          <p:cNvSpPr>
            <a:spLocks noGrp="1"/>
          </p:cNvSpPr>
          <p:nvPr>
            <p:ph type="sldNum" sz="quarter" idx="12"/>
          </p:nvPr>
        </p:nvSpPr>
        <p:spPr/>
        <p:txBody>
          <a:bodyPr/>
          <a:lstStyle/>
          <a:p>
            <a:fld id="{6EF3E3D3-69FF-4093-BC68-21EB107FF718}" type="slidenum">
              <a:rPr lang="en-US" smtClean="0"/>
              <a:pPr/>
              <a:t>22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plus(in)">
                                      <p:cBhvr>
                                        <p:cTn id="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accent1">
              <a:lumMod val="40000"/>
              <a:lumOff val="60000"/>
            </a:schemeClr>
          </a:solidFill>
        </p:spPr>
        <p:txBody>
          <a:bodyPr>
            <a:normAutofit fontScale="90000"/>
          </a:bodyPr>
          <a:lstStyle/>
          <a:p>
            <a:pPr algn="ctr"/>
            <a:r>
              <a:rPr lang="en-US" sz="2800" dirty="0" smtClean="0">
                <a:solidFill>
                  <a:schemeClr val="accent2">
                    <a:lumMod val="75000"/>
                  </a:schemeClr>
                </a:solidFill>
                <a:latin typeface="Comic Sans MS" pitchFamily="66" charset="0"/>
              </a:rPr>
              <a:t>NATIONAL ASSOCIATION OF INSURANCE COMMISSIONERS</a:t>
            </a:r>
            <a:endParaRPr lang="en-US" sz="2800" dirty="0">
              <a:solidFill>
                <a:schemeClr val="accent2">
                  <a:lumMod val="75000"/>
                </a:schemeClr>
              </a:solidFill>
              <a:latin typeface="Comic Sans MS" pitchFamily="66" charset="0"/>
            </a:endParaRPr>
          </a:p>
        </p:txBody>
      </p:sp>
      <p:sp>
        <p:nvSpPr>
          <p:cNvPr id="3" name="Content Placeholder 2"/>
          <p:cNvSpPr>
            <a:spLocks noGrp="1"/>
          </p:cNvSpPr>
          <p:nvPr>
            <p:ph sz="quarter" idx="1"/>
          </p:nvPr>
        </p:nvSpPr>
        <p:spPr>
          <a:xfrm>
            <a:off x="533400" y="1219200"/>
            <a:ext cx="8153400" cy="4800600"/>
          </a:xfrm>
        </p:spPr>
        <p:txBody>
          <a:bodyPr>
            <a:normAutofit fontScale="85000" lnSpcReduction="20000"/>
          </a:bodyPr>
          <a:lstStyle/>
          <a:p>
            <a:pPr marL="27623" indent="17463">
              <a:buNone/>
            </a:pPr>
            <a:r>
              <a:rPr lang="en-US" sz="3600" dirty="0" smtClean="0">
                <a:latin typeface="Comic Sans MS" pitchFamily="66" charset="0"/>
              </a:rPr>
              <a:t>NAIC’S role:</a:t>
            </a:r>
          </a:p>
          <a:p>
            <a:pPr lvl="1"/>
            <a:r>
              <a:rPr lang="en-US" sz="3400" dirty="0" smtClean="0">
                <a:latin typeface="Comic Sans MS" pitchFamily="66" charset="0"/>
              </a:rPr>
              <a:t>Established a Task Force to help implement provisions of the NRRA—Focus was on taxes and their allocation.</a:t>
            </a:r>
          </a:p>
          <a:p>
            <a:pPr lvl="2"/>
            <a:r>
              <a:rPr lang="en-US" sz="3000" dirty="0" smtClean="0">
                <a:latin typeface="Comic Sans MS" pitchFamily="66" charset="0"/>
              </a:rPr>
              <a:t>Nonadmitted Insurance Multistate Agreement (NIMA)</a:t>
            </a:r>
          </a:p>
          <a:p>
            <a:pPr lvl="2"/>
            <a:r>
              <a:rPr lang="en-US" sz="3000" dirty="0" smtClean="0">
                <a:latin typeface="Comic Sans MS" pitchFamily="66" charset="0"/>
              </a:rPr>
              <a:t>SLIMPACT</a:t>
            </a:r>
          </a:p>
          <a:p>
            <a:pPr lvl="1"/>
            <a:r>
              <a:rPr lang="en-US" sz="3400" dirty="0" smtClean="0">
                <a:latin typeface="Comic Sans MS" pitchFamily="66" charset="0"/>
              </a:rPr>
              <a:t>Commissioner’s approach—HB 1694</a:t>
            </a:r>
          </a:p>
          <a:p>
            <a:pPr lvl="1"/>
            <a:endParaRPr lang="en-US" sz="3400" dirty="0" smtClean="0">
              <a:latin typeface="Comic Sans MS" pitchFamily="66" charset="0"/>
            </a:endParaRPr>
          </a:p>
          <a:p>
            <a:pPr lvl="1"/>
            <a:r>
              <a:rPr lang="en-US" sz="3400" dirty="0" smtClean="0">
                <a:latin typeface="Comic Sans MS" pitchFamily="66" charset="0"/>
              </a:rPr>
              <a:t>The NAIC will continue to work on a tax allocation solution that is acceptable to the states and the industry.</a:t>
            </a:r>
          </a:p>
          <a:p>
            <a:pPr lvl="1"/>
            <a:endParaRPr lang="en-US" sz="3400" dirty="0" smtClean="0">
              <a:latin typeface="Comic Sans MS" pitchFamily="66" charset="0"/>
            </a:endParaRPr>
          </a:p>
        </p:txBody>
      </p:sp>
      <p:sp>
        <p:nvSpPr>
          <p:cNvPr id="4" name="Slide Number Placeholder 3"/>
          <p:cNvSpPr>
            <a:spLocks noGrp="1"/>
          </p:cNvSpPr>
          <p:nvPr>
            <p:ph type="sldNum" sz="quarter" idx="12"/>
          </p:nvPr>
        </p:nvSpPr>
        <p:spPr/>
        <p:txBody>
          <a:bodyPr/>
          <a:lstStyle/>
          <a:p>
            <a:fld id="{6EF3E3D3-69FF-4093-BC68-21EB107FF718}" type="slidenum">
              <a:rPr lang="en-US" smtClean="0"/>
              <a:pPr/>
              <a:t>23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1"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dissolv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a:solidFill>
            <a:schemeClr val="accent1">
              <a:lumMod val="40000"/>
              <a:lumOff val="60000"/>
            </a:schemeClr>
          </a:solidFill>
        </p:spPr>
        <p:txBody>
          <a:bodyPr>
            <a:normAutofit/>
          </a:bodyPr>
          <a:lstStyle/>
          <a:p>
            <a:pPr algn="ctr"/>
            <a:r>
              <a:rPr lang="en-US" sz="2800" dirty="0" smtClean="0">
                <a:solidFill>
                  <a:schemeClr val="accent2">
                    <a:lumMod val="75000"/>
                  </a:schemeClr>
                </a:solidFill>
                <a:latin typeface="Comic Sans MS" pitchFamily="66" charset="0"/>
              </a:rPr>
              <a:t>HOUSE BILL 1694</a:t>
            </a:r>
            <a:endParaRPr lang="en-US" sz="2800" dirty="0">
              <a:solidFill>
                <a:schemeClr val="accent2">
                  <a:lumMod val="75000"/>
                </a:schemeClr>
              </a:solidFill>
              <a:latin typeface="Comic Sans MS" pitchFamily="66" charset="0"/>
            </a:endParaRPr>
          </a:p>
        </p:txBody>
      </p:sp>
      <p:sp>
        <p:nvSpPr>
          <p:cNvPr id="3" name="Content Placeholder 2"/>
          <p:cNvSpPr>
            <a:spLocks noGrp="1"/>
          </p:cNvSpPr>
          <p:nvPr>
            <p:ph sz="quarter" idx="1"/>
          </p:nvPr>
        </p:nvSpPr>
        <p:spPr>
          <a:xfrm>
            <a:off x="914400" y="1219200"/>
            <a:ext cx="7772400" cy="4800600"/>
          </a:xfrm>
        </p:spPr>
        <p:txBody>
          <a:bodyPr>
            <a:normAutofit fontScale="55000" lnSpcReduction="20000"/>
          </a:bodyPr>
          <a:lstStyle/>
          <a:p>
            <a:pPr lvl="3"/>
            <a:endParaRPr lang="en-US" sz="4000" dirty="0" smtClean="0">
              <a:latin typeface="Comic Sans MS" pitchFamily="66" charset="0"/>
            </a:endParaRPr>
          </a:p>
          <a:p>
            <a:r>
              <a:rPr lang="en-US" sz="4500" dirty="0" smtClean="0">
                <a:latin typeface="Comic Sans MS" pitchFamily="66" charset="0"/>
              </a:rPr>
              <a:t>Certification replaces affidavit (electronic):</a:t>
            </a:r>
          </a:p>
          <a:p>
            <a:pPr lvl="1"/>
            <a:r>
              <a:rPr lang="en-US" sz="4500" dirty="0" smtClean="0">
                <a:latin typeface="Comic Sans MS" pitchFamily="66" charset="0"/>
              </a:rPr>
              <a:t>The surplus line broker must certify to the accuracy of the facts showing compliance with the diligent effort requirement:</a:t>
            </a:r>
          </a:p>
          <a:p>
            <a:pPr lvl="1"/>
            <a:endParaRPr lang="en-US" sz="4500" dirty="0" smtClean="0">
              <a:latin typeface="Comic Sans MS" pitchFamily="66" charset="0"/>
            </a:endParaRPr>
          </a:p>
          <a:p>
            <a:pPr lvl="2"/>
            <a:r>
              <a:rPr lang="en-US" sz="4500" dirty="0" smtClean="0">
                <a:latin typeface="Comic Sans MS" pitchFamily="66" charset="0"/>
              </a:rPr>
              <a:t>Sets forth the facts supporting the surplus line broker’s diligent effort;</a:t>
            </a:r>
          </a:p>
          <a:p>
            <a:pPr lvl="2"/>
            <a:endParaRPr lang="en-US" sz="4500" dirty="0" smtClean="0">
              <a:latin typeface="Comic Sans MS" pitchFamily="66" charset="0"/>
            </a:endParaRPr>
          </a:p>
          <a:p>
            <a:pPr lvl="2"/>
            <a:r>
              <a:rPr lang="en-US" sz="4500" dirty="0" smtClean="0">
                <a:latin typeface="Comic Sans MS" pitchFamily="66" charset="0"/>
              </a:rPr>
              <a:t>Must state that under the penalty of suspension or revocation of the surplus line broker’s license, the facts contained in the certification are true and correct.</a:t>
            </a:r>
          </a:p>
          <a:p>
            <a:pPr lvl="4">
              <a:buNone/>
            </a:pPr>
            <a:endParaRPr lang="en-US" sz="2800" dirty="0" smtClean="0">
              <a:solidFill>
                <a:schemeClr val="accent2">
                  <a:lumMod val="75000"/>
                </a:schemeClr>
              </a:solidFill>
              <a:latin typeface="Bradley Hand ITC" pitchFamily="66" charset="0"/>
            </a:endParaRPr>
          </a:p>
        </p:txBody>
      </p:sp>
      <p:sp>
        <p:nvSpPr>
          <p:cNvPr id="4" name="Slide Number Placeholder 3"/>
          <p:cNvSpPr>
            <a:spLocks noGrp="1"/>
          </p:cNvSpPr>
          <p:nvPr>
            <p:ph type="sldNum" sz="quarter" idx="12"/>
          </p:nvPr>
        </p:nvSpPr>
        <p:spPr/>
        <p:txBody>
          <a:bodyPr/>
          <a:lstStyle/>
          <a:p>
            <a:fld id="{6EF3E3D3-69FF-4093-BC68-21EB107FF718}" type="slidenum">
              <a:rPr lang="en-US" smtClean="0"/>
              <a:pPr/>
              <a:t>24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3">
                                            <p:txEl>
                                              <p:pRg st="4" end="4"/>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10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a:solidFill>
            <a:schemeClr val="accent1">
              <a:lumMod val="40000"/>
              <a:lumOff val="60000"/>
            </a:schemeClr>
          </a:solidFill>
        </p:spPr>
        <p:txBody>
          <a:bodyPr>
            <a:normAutofit/>
          </a:bodyPr>
          <a:lstStyle/>
          <a:p>
            <a:pPr algn="ctr"/>
            <a:r>
              <a:rPr lang="en-US" sz="2800" dirty="0" smtClean="0">
                <a:solidFill>
                  <a:schemeClr val="accent2">
                    <a:lumMod val="75000"/>
                  </a:schemeClr>
                </a:solidFill>
                <a:latin typeface="Comic Sans MS" pitchFamily="66" charset="0"/>
              </a:rPr>
              <a:t>HOUSE BILL 1694</a:t>
            </a:r>
            <a:endParaRPr lang="en-US" sz="2800" dirty="0">
              <a:solidFill>
                <a:schemeClr val="accent2">
                  <a:lumMod val="75000"/>
                </a:schemeClr>
              </a:solidFill>
              <a:latin typeface="Comic Sans MS" pitchFamily="66" charset="0"/>
            </a:endParaRPr>
          </a:p>
        </p:txBody>
      </p:sp>
      <p:sp>
        <p:nvSpPr>
          <p:cNvPr id="3" name="Content Placeholder 2"/>
          <p:cNvSpPr>
            <a:spLocks noGrp="1"/>
          </p:cNvSpPr>
          <p:nvPr>
            <p:ph sz="quarter" idx="1"/>
          </p:nvPr>
        </p:nvSpPr>
        <p:spPr>
          <a:xfrm>
            <a:off x="914400" y="1219200"/>
            <a:ext cx="7772400" cy="4800600"/>
          </a:xfrm>
        </p:spPr>
        <p:txBody>
          <a:bodyPr>
            <a:normAutofit fontScale="77500" lnSpcReduction="20000"/>
          </a:bodyPr>
          <a:lstStyle/>
          <a:p>
            <a:pPr lvl="3"/>
            <a:endParaRPr lang="en-US" sz="4000" dirty="0" smtClean="0">
              <a:latin typeface="Comic Sans MS" pitchFamily="66" charset="0"/>
            </a:endParaRPr>
          </a:p>
          <a:p>
            <a:pPr lvl="3"/>
            <a:endParaRPr lang="en-US" sz="4000" dirty="0" smtClean="0">
              <a:latin typeface="Comic Sans MS" pitchFamily="66" charset="0"/>
            </a:endParaRPr>
          </a:p>
          <a:p>
            <a:pPr lvl="1"/>
            <a:r>
              <a:rPr lang="en-US" sz="4900" dirty="0" smtClean="0">
                <a:latin typeface="Comic Sans MS" pitchFamily="66" charset="0"/>
              </a:rPr>
              <a:t>May be in electronic, digital, or another format as designated by the Commissioner.</a:t>
            </a:r>
          </a:p>
          <a:p>
            <a:pPr lvl="1"/>
            <a:endParaRPr lang="en-US" sz="4900" dirty="0" smtClean="0">
              <a:latin typeface="Comic Sans MS" pitchFamily="66" charset="0"/>
            </a:endParaRPr>
          </a:p>
          <a:p>
            <a:pPr lvl="1"/>
            <a:r>
              <a:rPr lang="en-US" sz="4500" dirty="0" smtClean="0">
                <a:latin typeface="Comic Sans MS" pitchFamily="66" charset="0"/>
              </a:rPr>
              <a:t>Must be filed </a:t>
            </a:r>
            <a:r>
              <a:rPr lang="en-US" sz="4500" u="sng" dirty="0" smtClean="0">
                <a:latin typeface="Comic Sans MS" pitchFamily="66" charset="0"/>
              </a:rPr>
              <a:t>within 60 days</a:t>
            </a:r>
            <a:r>
              <a:rPr lang="en-US" sz="4500" dirty="0" smtClean="0">
                <a:latin typeface="Comic Sans MS" pitchFamily="66" charset="0"/>
              </a:rPr>
              <a:t> from the date the insurance is procured (instead of the current 30 days for filing an affidavit).</a:t>
            </a:r>
          </a:p>
          <a:p>
            <a:pPr lvl="4">
              <a:buNone/>
            </a:pPr>
            <a:endParaRPr lang="en-US" sz="2800" dirty="0" smtClean="0">
              <a:solidFill>
                <a:schemeClr val="accent2">
                  <a:lumMod val="75000"/>
                </a:schemeClr>
              </a:solidFill>
              <a:latin typeface="Bradley Hand ITC" pitchFamily="66" charset="0"/>
            </a:endParaRPr>
          </a:p>
        </p:txBody>
      </p:sp>
      <p:sp>
        <p:nvSpPr>
          <p:cNvPr id="4" name="Slide Number Placeholder 3"/>
          <p:cNvSpPr>
            <a:spLocks noGrp="1"/>
          </p:cNvSpPr>
          <p:nvPr>
            <p:ph type="sldNum" sz="quarter" idx="12"/>
          </p:nvPr>
        </p:nvSpPr>
        <p:spPr/>
        <p:txBody>
          <a:bodyPr/>
          <a:lstStyle/>
          <a:p>
            <a:fld id="{6EF3E3D3-69FF-4093-BC68-21EB107FF718}" type="slidenum">
              <a:rPr lang="en-US" smtClean="0"/>
              <a:pPr/>
              <a:t>25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diamond(in)">
                                      <p:cBhvr>
                                        <p:cTn id="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a:solidFill>
            <a:schemeClr val="accent1">
              <a:lumMod val="40000"/>
              <a:lumOff val="60000"/>
            </a:schemeClr>
          </a:solidFill>
        </p:spPr>
        <p:txBody>
          <a:bodyPr>
            <a:normAutofit/>
          </a:bodyPr>
          <a:lstStyle/>
          <a:p>
            <a:pPr algn="ctr"/>
            <a:r>
              <a:rPr lang="en-US" sz="2800" dirty="0" smtClean="0">
                <a:solidFill>
                  <a:schemeClr val="accent2">
                    <a:lumMod val="75000"/>
                  </a:schemeClr>
                </a:solidFill>
                <a:latin typeface="Comic Sans MS" pitchFamily="66" charset="0"/>
              </a:rPr>
              <a:t>HOUSE BILL 1694</a:t>
            </a:r>
            <a:endParaRPr lang="en-US" sz="2800" dirty="0">
              <a:solidFill>
                <a:schemeClr val="accent2">
                  <a:lumMod val="75000"/>
                </a:schemeClr>
              </a:solidFill>
              <a:latin typeface="Comic Sans MS" pitchFamily="66" charset="0"/>
            </a:endParaRPr>
          </a:p>
        </p:txBody>
      </p:sp>
      <p:sp>
        <p:nvSpPr>
          <p:cNvPr id="3" name="Content Placeholder 2"/>
          <p:cNvSpPr>
            <a:spLocks noGrp="1"/>
          </p:cNvSpPr>
          <p:nvPr>
            <p:ph sz="quarter" idx="1"/>
          </p:nvPr>
        </p:nvSpPr>
        <p:spPr>
          <a:xfrm>
            <a:off x="914400" y="1219200"/>
            <a:ext cx="7772400" cy="4800600"/>
          </a:xfrm>
        </p:spPr>
        <p:txBody>
          <a:bodyPr>
            <a:normAutofit fontScale="70000" lnSpcReduction="20000"/>
          </a:bodyPr>
          <a:lstStyle/>
          <a:p>
            <a:pPr lvl="3"/>
            <a:endParaRPr lang="en-US" sz="4000" dirty="0" smtClean="0">
              <a:latin typeface="Comic Sans MS" pitchFamily="66" charset="0"/>
            </a:endParaRPr>
          </a:p>
          <a:p>
            <a:r>
              <a:rPr lang="en-US" sz="4500" dirty="0" smtClean="0">
                <a:latin typeface="Comic Sans MS" pitchFamily="66" charset="0"/>
              </a:rPr>
              <a:t>Reporting: Annual Statements</a:t>
            </a:r>
          </a:p>
          <a:p>
            <a:pPr lvl="1"/>
            <a:r>
              <a:rPr lang="en-US" sz="4500" dirty="0" smtClean="0">
                <a:latin typeface="Comic Sans MS" pitchFamily="66" charset="0"/>
              </a:rPr>
              <a:t>The requirement to file does not apply to P&amp;C surplus line policies when Washington is </a:t>
            </a:r>
            <a:r>
              <a:rPr lang="en-US" sz="4500" u="sng" dirty="0" smtClean="0">
                <a:latin typeface="Comic Sans MS" pitchFamily="66" charset="0"/>
              </a:rPr>
              <a:t>not</a:t>
            </a:r>
            <a:r>
              <a:rPr lang="en-US" sz="4500" dirty="0" smtClean="0">
                <a:latin typeface="Comic Sans MS" pitchFamily="66" charset="0"/>
              </a:rPr>
              <a:t> the “insured’s home state.”</a:t>
            </a:r>
          </a:p>
          <a:p>
            <a:pPr lvl="1"/>
            <a:endParaRPr lang="en-US" sz="4500" dirty="0" smtClean="0">
              <a:latin typeface="Comic Sans MS" pitchFamily="66" charset="0"/>
            </a:endParaRPr>
          </a:p>
          <a:p>
            <a:pPr lvl="1"/>
            <a:r>
              <a:rPr lang="en-US" sz="4500" dirty="0" smtClean="0">
                <a:latin typeface="Comic Sans MS" pitchFamily="66" charset="0"/>
              </a:rPr>
              <a:t>The requirement applies to all other lines as well as to P&amp;C policies where Washington is the “insured’s home state.”</a:t>
            </a:r>
          </a:p>
          <a:p>
            <a:pPr lvl="4">
              <a:buNone/>
            </a:pPr>
            <a:endParaRPr lang="en-US" sz="2800" dirty="0" smtClean="0">
              <a:solidFill>
                <a:schemeClr val="accent2">
                  <a:lumMod val="75000"/>
                </a:schemeClr>
              </a:solidFill>
              <a:latin typeface="Bradley Hand ITC" pitchFamily="66" charset="0"/>
            </a:endParaRPr>
          </a:p>
        </p:txBody>
      </p:sp>
      <p:sp>
        <p:nvSpPr>
          <p:cNvPr id="4" name="Slide Number Placeholder 3"/>
          <p:cNvSpPr>
            <a:spLocks noGrp="1"/>
          </p:cNvSpPr>
          <p:nvPr>
            <p:ph type="sldNum" sz="quarter" idx="12"/>
          </p:nvPr>
        </p:nvSpPr>
        <p:spPr/>
        <p:txBody>
          <a:bodyPr/>
          <a:lstStyle/>
          <a:p>
            <a:fld id="{6EF3E3D3-69FF-4093-BC68-21EB107FF718}" type="slidenum">
              <a:rPr lang="en-US" smtClean="0"/>
              <a:pPr/>
              <a:t>26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dissolve">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a:solidFill>
            <a:schemeClr val="accent1">
              <a:lumMod val="40000"/>
              <a:lumOff val="60000"/>
            </a:schemeClr>
          </a:solidFill>
        </p:spPr>
        <p:txBody>
          <a:bodyPr>
            <a:normAutofit/>
          </a:bodyPr>
          <a:lstStyle/>
          <a:p>
            <a:pPr algn="ctr"/>
            <a:r>
              <a:rPr lang="en-US" sz="2800" dirty="0" smtClean="0">
                <a:solidFill>
                  <a:schemeClr val="accent2">
                    <a:lumMod val="75000"/>
                  </a:schemeClr>
                </a:solidFill>
                <a:latin typeface="Comic Sans MS" pitchFamily="66" charset="0"/>
              </a:rPr>
              <a:t>HOUSE BILL 1694</a:t>
            </a:r>
            <a:endParaRPr lang="en-US" sz="2800" dirty="0">
              <a:solidFill>
                <a:schemeClr val="accent2">
                  <a:lumMod val="75000"/>
                </a:schemeClr>
              </a:solidFill>
              <a:latin typeface="Comic Sans MS" pitchFamily="66" charset="0"/>
            </a:endParaRPr>
          </a:p>
        </p:txBody>
      </p:sp>
      <p:sp>
        <p:nvSpPr>
          <p:cNvPr id="3" name="Content Placeholder 2"/>
          <p:cNvSpPr>
            <a:spLocks noGrp="1"/>
          </p:cNvSpPr>
          <p:nvPr>
            <p:ph sz="quarter" idx="1"/>
          </p:nvPr>
        </p:nvSpPr>
        <p:spPr>
          <a:xfrm>
            <a:off x="914400" y="1219200"/>
            <a:ext cx="7772400" cy="4800600"/>
          </a:xfrm>
        </p:spPr>
        <p:txBody>
          <a:bodyPr>
            <a:normAutofit/>
          </a:bodyPr>
          <a:lstStyle/>
          <a:p>
            <a:pPr lvl="3"/>
            <a:endParaRPr lang="en-US" sz="3000" dirty="0" smtClean="0">
              <a:solidFill>
                <a:schemeClr val="accent2">
                  <a:lumMod val="75000"/>
                </a:schemeClr>
              </a:solidFill>
              <a:latin typeface="Bradley Hand ITC" pitchFamily="66" charset="0"/>
            </a:endParaRPr>
          </a:p>
          <a:p>
            <a:pPr lvl="1"/>
            <a:r>
              <a:rPr lang="en-US" sz="2800" dirty="0" smtClean="0">
                <a:latin typeface="Comic Sans MS" pitchFamily="66" charset="0"/>
              </a:rPr>
              <a:t>Rulemaking—To provide guidance regarding:</a:t>
            </a:r>
          </a:p>
          <a:p>
            <a:pPr lvl="2"/>
            <a:r>
              <a:rPr lang="en-US" sz="2800" dirty="0" smtClean="0">
                <a:latin typeface="Comic Sans MS" pitchFamily="66" charset="0"/>
              </a:rPr>
              <a:t>Certification;</a:t>
            </a:r>
          </a:p>
          <a:p>
            <a:pPr lvl="2"/>
            <a:r>
              <a:rPr lang="en-US" sz="2800" dirty="0" smtClean="0">
                <a:latin typeface="Comic Sans MS" pitchFamily="66" charset="0"/>
              </a:rPr>
              <a:t>Process;</a:t>
            </a:r>
          </a:p>
          <a:p>
            <a:pPr lvl="2"/>
            <a:r>
              <a:rPr lang="en-US" sz="2800" dirty="0" smtClean="0">
                <a:latin typeface="Comic Sans MS" pitchFamily="66" charset="0"/>
              </a:rPr>
              <a:t>Forms;</a:t>
            </a:r>
          </a:p>
          <a:p>
            <a:pPr lvl="2"/>
            <a:r>
              <a:rPr lang="en-US" sz="2800" dirty="0" smtClean="0">
                <a:latin typeface="Comic Sans MS" pitchFamily="66" charset="0"/>
              </a:rPr>
              <a:t>Data; and</a:t>
            </a:r>
          </a:p>
          <a:p>
            <a:pPr lvl="2"/>
            <a:r>
              <a:rPr lang="en-US" sz="2800" dirty="0" smtClean="0">
                <a:latin typeface="Comic Sans MS" pitchFamily="66" charset="0"/>
              </a:rPr>
              <a:t>Records.</a:t>
            </a:r>
          </a:p>
          <a:p>
            <a:pPr lvl="2"/>
            <a:endParaRPr lang="en-US" sz="2800" dirty="0" smtClean="0">
              <a:latin typeface="Comic Sans MS" pitchFamily="66" charset="0"/>
            </a:endParaRPr>
          </a:p>
          <a:p>
            <a:pPr lvl="1"/>
            <a:r>
              <a:rPr lang="en-US" sz="2800" u="sng" dirty="0" smtClean="0">
                <a:latin typeface="Comic Sans MS" pitchFamily="66" charset="0"/>
              </a:rPr>
              <a:t>Effective Date</a:t>
            </a:r>
            <a:r>
              <a:rPr lang="en-US" sz="2800" dirty="0" smtClean="0">
                <a:latin typeface="Comic Sans MS" pitchFamily="66" charset="0"/>
              </a:rPr>
              <a:t>: July 21, 2011</a:t>
            </a:r>
          </a:p>
        </p:txBody>
      </p:sp>
      <p:sp>
        <p:nvSpPr>
          <p:cNvPr id="4" name="Slide Number Placeholder 3"/>
          <p:cNvSpPr>
            <a:spLocks noGrp="1"/>
          </p:cNvSpPr>
          <p:nvPr>
            <p:ph type="sldNum" sz="quarter" idx="12"/>
          </p:nvPr>
        </p:nvSpPr>
        <p:spPr/>
        <p:txBody>
          <a:bodyPr/>
          <a:lstStyle/>
          <a:p>
            <a:fld id="{6EF3E3D3-69FF-4093-BC68-21EB107FF718}" type="slidenum">
              <a:rPr lang="en-US" smtClean="0"/>
              <a:pPr/>
              <a:t>27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Effect transition="in" filter="box(in)">
                                      <p:cBhvr>
                                        <p:cTn id="7" dur="500"/>
                                        <p:tgtEl>
                                          <p:spTgt spid="3">
                                            <p:txEl>
                                              <p:pRg st="8" end="8"/>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mph" presetSubtype="0" fill="hold" nodeType="clickEffect">
                                  <p:stCondLst>
                                    <p:cond delay="0"/>
                                  </p:stCondLst>
                                  <p:childTnLst>
                                    <p:animScale>
                                      <p:cBhvr>
                                        <p:cTn id="11" dur="2000" fill="hold"/>
                                        <p:tgtEl>
                                          <p:spTgt spid="3">
                                            <p:txEl>
                                              <p:pRg st="8" end="8"/>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accent1">
              <a:lumMod val="40000"/>
              <a:lumOff val="60000"/>
            </a:schemeClr>
          </a:solidFill>
        </p:spPr>
        <p:txBody>
          <a:bodyPr>
            <a:normAutofit/>
          </a:bodyPr>
          <a:lstStyle/>
          <a:p>
            <a:pPr algn="ctr"/>
            <a:r>
              <a:rPr lang="en-US" sz="2800" dirty="0" smtClean="0">
                <a:solidFill>
                  <a:schemeClr val="accent2">
                    <a:lumMod val="75000"/>
                  </a:schemeClr>
                </a:solidFill>
                <a:latin typeface="Comic Sans MS" pitchFamily="66" charset="0"/>
              </a:rPr>
              <a:t>LICENSING CHANGES</a:t>
            </a:r>
            <a:endParaRPr lang="en-US" sz="2800" dirty="0">
              <a:solidFill>
                <a:schemeClr val="accent2">
                  <a:lumMod val="75000"/>
                </a:schemeClr>
              </a:solidFill>
              <a:latin typeface="Comic Sans MS" pitchFamily="66" charset="0"/>
            </a:endParaRPr>
          </a:p>
        </p:txBody>
      </p:sp>
      <p:sp>
        <p:nvSpPr>
          <p:cNvPr id="3" name="Content Placeholder 2"/>
          <p:cNvSpPr>
            <a:spLocks noGrp="1"/>
          </p:cNvSpPr>
          <p:nvPr>
            <p:ph sz="quarter" idx="1"/>
          </p:nvPr>
        </p:nvSpPr>
        <p:spPr>
          <a:xfrm>
            <a:off x="533400" y="1219200"/>
            <a:ext cx="8153400" cy="4800600"/>
          </a:xfrm>
        </p:spPr>
        <p:txBody>
          <a:bodyPr>
            <a:normAutofit fontScale="70000" lnSpcReduction="20000"/>
          </a:bodyPr>
          <a:lstStyle/>
          <a:p>
            <a:pPr lvl="3"/>
            <a:endParaRPr lang="en-US" sz="3000" dirty="0" smtClean="0">
              <a:solidFill>
                <a:schemeClr val="accent2">
                  <a:lumMod val="75000"/>
                </a:schemeClr>
              </a:solidFill>
              <a:latin typeface="Bradley Hand ITC" pitchFamily="66" charset="0"/>
            </a:endParaRPr>
          </a:p>
          <a:p>
            <a:pPr marL="35878" indent="9525">
              <a:buNone/>
            </a:pPr>
            <a:r>
              <a:rPr lang="en-US" sz="3600" dirty="0" smtClean="0">
                <a:latin typeface="Comic Sans MS" pitchFamily="66" charset="0"/>
              </a:rPr>
              <a:t>Mandating online licensing—July 2011</a:t>
            </a:r>
          </a:p>
          <a:p>
            <a:pPr lvl="1"/>
            <a:r>
              <a:rPr lang="en-US" sz="3400" dirty="0" smtClean="0">
                <a:latin typeface="Comic Sans MS" pitchFamily="66" charset="0"/>
              </a:rPr>
              <a:t>Statistics:</a:t>
            </a:r>
          </a:p>
          <a:p>
            <a:pPr lvl="2"/>
            <a:r>
              <a:rPr lang="en-US" sz="3000" dirty="0" smtClean="0">
                <a:latin typeface="Comic Sans MS" pitchFamily="66" charset="0"/>
              </a:rPr>
              <a:t>Percentage of licensees registered as of May 31, 2011: Over 91%-out of 118,679</a:t>
            </a:r>
          </a:p>
          <a:p>
            <a:pPr lvl="2"/>
            <a:r>
              <a:rPr lang="en-US" sz="3000" dirty="0" smtClean="0">
                <a:latin typeface="Comic Sans MS" pitchFamily="66" charset="0"/>
              </a:rPr>
              <a:t>Percentage of companies registered as of May 31, 2011: Over 75%-out of 1,199</a:t>
            </a:r>
          </a:p>
          <a:p>
            <a:pPr lvl="2"/>
            <a:r>
              <a:rPr lang="en-US" sz="3000" dirty="0" smtClean="0">
                <a:latin typeface="Comic Sans MS" pitchFamily="66" charset="0"/>
              </a:rPr>
              <a:t>Percentage of licenses issued online YTD—includes through NIPR—as of May 31, 2011: </a:t>
            </a:r>
            <a:r>
              <a:rPr lang="en-US" sz="3000" smtClean="0">
                <a:latin typeface="Comic Sans MS" pitchFamily="66" charset="0"/>
              </a:rPr>
              <a:t>Over </a:t>
            </a:r>
            <a:r>
              <a:rPr lang="en-US" sz="3000" smtClean="0">
                <a:latin typeface="Comic Sans MS" pitchFamily="66" charset="0"/>
              </a:rPr>
              <a:t>56%</a:t>
            </a:r>
            <a:endParaRPr lang="en-US" sz="3000" dirty="0" smtClean="0">
              <a:latin typeface="Comic Sans MS" pitchFamily="66" charset="0"/>
            </a:endParaRPr>
          </a:p>
          <a:p>
            <a:pPr lvl="2"/>
            <a:r>
              <a:rPr lang="en-US" sz="3000" dirty="0" smtClean="0">
                <a:latin typeface="Comic Sans MS" pitchFamily="66" charset="0"/>
              </a:rPr>
              <a:t>Percentage of licenses renewed online YTD—includes through NIPR—as of May 31, 2011: Over 94%</a:t>
            </a:r>
          </a:p>
          <a:p>
            <a:pPr lvl="2"/>
            <a:endParaRPr lang="en-US" sz="3000" dirty="0" smtClean="0">
              <a:latin typeface="Comic Sans MS" pitchFamily="66" charset="0"/>
            </a:endParaRPr>
          </a:p>
          <a:p>
            <a:pPr lvl="1"/>
            <a:r>
              <a:rPr lang="en-US" sz="3600" dirty="0" smtClean="0">
                <a:latin typeface="Comic Sans MS" pitchFamily="66" charset="0"/>
              </a:rPr>
              <a:t>Applies to all licenses except premium finance, rental car agent, self-service storage, and specialty producer.</a:t>
            </a:r>
          </a:p>
        </p:txBody>
      </p:sp>
      <p:sp>
        <p:nvSpPr>
          <p:cNvPr id="4" name="Slide Number Placeholder 3"/>
          <p:cNvSpPr>
            <a:spLocks noGrp="1"/>
          </p:cNvSpPr>
          <p:nvPr>
            <p:ph type="sldNum" sz="quarter" idx="12"/>
          </p:nvPr>
        </p:nvSpPr>
        <p:spPr/>
        <p:txBody>
          <a:bodyPr/>
          <a:lstStyle/>
          <a:p>
            <a:fld id="{6EF3E3D3-69FF-4093-BC68-21EB107FF718}" type="slidenum">
              <a:rPr lang="en-US" smtClean="0"/>
              <a:pPr/>
              <a:t>28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dissolve">
                                      <p:cBhvr>
                                        <p:cTn id="7" dur="500"/>
                                        <p:tgtEl>
                                          <p:spTgt spid="3">
                                            <p:txEl>
                                              <p:pRg st="2" end="2"/>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dissolve">
                                      <p:cBhvr>
                                        <p:cTn id="10" dur="500"/>
                                        <p:tgtEl>
                                          <p:spTgt spid="3">
                                            <p:txEl>
                                              <p:pRg st="3" end="3"/>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dissolve">
                                      <p:cBhvr>
                                        <p:cTn id="13" dur="500"/>
                                        <p:tgtEl>
                                          <p:spTgt spid="3">
                                            <p:txEl>
                                              <p:pRg st="4" end="4"/>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dissolve">
                                      <p:cBhvr>
                                        <p:cTn id="16" dur="500"/>
                                        <p:tgtEl>
                                          <p:spTgt spid="3">
                                            <p:txEl>
                                              <p:pRg st="5" end="5"/>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dissolve">
                                      <p:cBhvr>
                                        <p:cTn id="19" dur="500"/>
                                        <p:tgtEl>
                                          <p:spTgt spid="3">
                                            <p:txEl>
                                              <p:pRg st="6" end="6"/>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8" end="8"/>
                                            </p:txEl>
                                          </p:spTgt>
                                        </p:tgtEl>
                                        <p:attrNameLst>
                                          <p:attrName>style.visibility</p:attrName>
                                        </p:attrNameLst>
                                      </p:cBhvr>
                                      <p:to>
                                        <p:strVal val="visible"/>
                                      </p:to>
                                    </p:set>
                                    <p:anim calcmode="lin" valueType="num">
                                      <p:cBhvr additive="base">
                                        <p:cTn id="2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5" dur="1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accent1">
              <a:lumMod val="40000"/>
              <a:lumOff val="60000"/>
            </a:schemeClr>
          </a:solidFill>
        </p:spPr>
        <p:txBody>
          <a:bodyPr>
            <a:normAutofit/>
          </a:bodyPr>
          <a:lstStyle/>
          <a:p>
            <a:pPr algn="ctr"/>
            <a:r>
              <a:rPr lang="en-US" sz="2800" dirty="0" smtClean="0">
                <a:solidFill>
                  <a:schemeClr val="accent2">
                    <a:lumMod val="75000"/>
                  </a:schemeClr>
                </a:solidFill>
                <a:latin typeface="Comic Sans MS" pitchFamily="66" charset="0"/>
              </a:rPr>
              <a:t>LICENSING CHANGES</a:t>
            </a:r>
            <a:endParaRPr lang="en-US" sz="2800" dirty="0">
              <a:solidFill>
                <a:schemeClr val="accent2">
                  <a:lumMod val="75000"/>
                </a:schemeClr>
              </a:solidFill>
              <a:latin typeface="Comic Sans MS" pitchFamily="66" charset="0"/>
            </a:endParaRPr>
          </a:p>
        </p:txBody>
      </p:sp>
      <p:sp>
        <p:nvSpPr>
          <p:cNvPr id="3" name="Content Placeholder 2"/>
          <p:cNvSpPr>
            <a:spLocks noGrp="1"/>
          </p:cNvSpPr>
          <p:nvPr>
            <p:ph sz="quarter" idx="1"/>
          </p:nvPr>
        </p:nvSpPr>
        <p:spPr>
          <a:xfrm>
            <a:off x="533400" y="1219200"/>
            <a:ext cx="8153400" cy="4800600"/>
          </a:xfrm>
        </p:spPr>
        <p:txBody>
          <a:bodyPr>
            <a:normAutofit fontScale="77500" lnSpcReduction="20000"/>
          </a:bodyPr>
          <a:lstStyle/>
          <a:p>
            <a:pPr lvl="3"/>
            <a:endParaRPr lang="en-US" sz="3000" dirty="0" smtClean="0">
              <a:solidFill>
                <a:schemeClr val="accent2">
                  <a:lumMod val="75000"/>
                </a:schemeClr>
              </a:solidFill>
              <a:latin typeface="Bradley Hand ITC" pitchFamily="66" charset="0"/>
            </a:endParaRPr>
          </a:p>
          <a:p>
            <a:r>
              <a:rPr lang="en-US" sz="3600" dirty="0" smtClean="0">
                <a:latin typeface="Comic Sans MS" pitchFamily="66" charset="0"/>
              </a:rPr>
              <a:t>Effective dates [WAC 284-17-055]:</a:t>
            </a:r>
          </a:p>
          <a:p>
            <a:pPr lvl="1"/>
            <a:r>
              <a:rPr lang="en-US" sz="3400" dirty="0" smtClean="0">
                <a:latin typeface="Comic Sans MS" pitchFamily="66" charset="0"/>
              </a:rPr>
              <a:t>May 1, 2011—Company appointments including new, renewal, and terminations;</a:t>
            </a:r>
          </a:p>
          <a:p>
            <a:pPr lvl="1"/>
            <a:r>
              <a:rPr lang="en-US" sz="3400" dirty="0" smtClean="0">
                <a:latin typeface="Comic Sans MS" pitchFamily="66" charset="0"/>
              </a:rPr>
              <a:t>June 1, 2011—All renewals including individual and business entities; and</a:t>
            </a:r>
          </a:p>
          <a:p>
            <a:pPr lvl="1"/>
            <a:r>
              <a:rPr lang="en-US" sz="3400" dirty="0" smtClean="0">
                <a:latin typeface="Comic Sans MS" pitchFamily="66" charset="0"/>
              </a:rPr>
              <a:t>July 1, 2011—All original applications including affiliations.</a:t>
            </a:r>
          </a:p>
          <a:p>
            <a:pPr lvl="1"/>
            <a:endParaRPr lang="en-US" sz="3400" dirty="0" smtClean="0">
              <a:latin typeface="Comic Sans MS" pitchFamily="66" charset="0"/>
            </a:endParaRPr>
          </a:p>
          <a:p>
            <a:r>
              <a:rPr lang="en-US" sz="3600" dirty="0" smtClean="0">
                <a:latin typeface="Comic Sans MS" pitchFamily="66" charset="0"/>
              </a:rPr>
              <a:t>Go to OIC web site (</a:t>
            </a:r>
            <a:r>
              <a:rPr lang="en-US" sz="3600" dirty="0" smtClean="0">
                <a:latin typeface="Comic Sans MS" pitchFamily="66" charset="0"/>
                <a:hlinkClick r:id="rId2"/>
              </a:rPr>
              <a:t>www.insurance.wa.gov</a:t>
            </a:r>
            <a:r>
              <a:rPr lang="en-US" sz="3600" dirty="0" smtClean="0">
                <a:latin typeface="Comic Sans MS" pitchFamily="66" charset="0"/>
              </a:rPr>
              <a:t>) for information about licenses and licensing services that will be accessible via online only.</a:t>
            </a:r>
          </a:p>
        </p:txBody>
      </p:sp>
      <p:sp>
        <p:nvSpPr>
          <p:cNvPr id="4" name="Slide Number Placeholder 3"/>
          <p:cNvSpPr>
            <a:spLocks noGrp="1"/>
          </p:cNvSpPr>
          <p:nvPr>
            <p:ph type="sldNum" sz="quarter" idx="12"/>
          </p:nvPr>
        </p:nvSpPr>
        <p:spPr/>
        <p:txBody>
          <a:bodyPr/>
          <a:lstStyle/>
          <a:p>
            <a:fld id="{6EF3E3D3-69FF-4093-BC68-21EB107FF718}" type="slidenum">
              <a:rPr lang="en-US" smtClean="0"/>
              <a:pPr/>
              <a:t>29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ox(in)">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checkerboard(across)">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 calcmode="lin" valueType="num">
                                      <p:cBhvr additive="base">
                                        <p:cTn id="2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3"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40000"/>
              <a:lumOff val="60000"/>
            </a:schemeClr>
          </a:solidFill>
        </p:spPr>
        <p:txBody>
          <a:bodyPr>
            <a:normAutofit/>
          </a:bodyPr>
          <a:lstStyle/>
          <a:p>
            <a:pPr algn="ctr"/>
            <a:r>
              <a:rPr lang="en-US" sz="3200" dirty="0" smtClean="0">
                <a:solidFill>
                  <a:schemeClr val="accent2">
                    <a:lumMod val="75000"/>
                  </a:schemeClr>
                </a:solidFill>
                <a:latin typeface="Comic Sans MS" pitchFamily="66" charset="0"/>
              </a:rPr>
              <a:t>UNIFORMITY—Underlying Policy of the NRRA</a:t>
            </a:r>
            <a:endParaRPr lang="en-US" sz="3200" dirty="0">
              <a:solidFill>
                <a:schemeClr val="accent2">
                  <a:lumMod val="75000"/>
                </a:schemeClr>
              </a:solidFill>
              <a:latin typeface="Comic Sans MS" pitchFamily="66" charset="0"/>
            </a:endParaRPr>
          </a:p>
        </p:txBody>
      </p:sp>
      <p:sp>
        <p:nvSpPr>
          <p:cNvPr id="3" name="Content Placeholder 2"/>
          <p:cNvSpPr>
            <a:spLocks noGrp="1"/>
          </p:cNvSpPr>
          <p:nvPr>
            <p:ph sz="quarter" idx="1"/>
          </p:nvPr>
        </p:nvSpPr>
        <p:spPr/>
        <p:txBody>
          <a:bodyPr>
            <a:normAutofit fontScale="92500" lnSpcReduction="10000"/>
          </a:bodyPr>
          <a:lstStyle/>
          <a:p>
            <a:r>
              <a:rPr lang="en-US" dirty="0" smtClean="0">
                <a:latin typeface="Comic Sans MS" pitchFamily="66" charset="0"/>
              </a:rPr>
              <a:t>Not new to you</a:t>
            </a:r>
          </a:p>
          <a:p>
            <a:pPr lvl="1">
              <a:buFont typeface="Wingdings" pitchFamily="2" charset="2"/>
              <a:buChar char="Ø"/>
            </a:pPr>
            <a:r>
              <a:rPr lang="en-US" dirty="0" smtClean="0">
                <a:latin typeface="Comic Sans MS" pitchFamily="66" charset="0"/>
              </a:rPr>
              <a:t>The reason for moving to the “single license system”—Insurance producer</a:t>
            </a:r>
          </a:p>
          <a:p>
            <a:pPr lvl="1">
              <a:buFont typeface="Wingdings" pitchFamily="2" charset="2"/>
              <a:buChar char="Ø"/>
            </a:pPr>
            <a:r>
              <a:rPr lang="en-US" dirty="0" smtClean="0">
                <a:latin typeface="Comic Sans MS" pitchFamily="66" charset="0"/>
              </a:rPr>
              <a:t>In conforming surplus line broker licensing to that system</a:t>
            </a:r>
          </a:p>
          <a:p>
            <a:pPr lvl="1">
              <a:buFont typeface="Wingdings" pitchFamily="2" charset="2"/>
              <a:buChar char="Ø"/>
            </a:pPr>
            <a:r>
              <a:rPr lang="en-US" dirty="0" smtClean="0">
                <a:latin typeface="Comic Sans MS" pitchFamily="66" charset="0"/>
              </a:rPr>
              <a:t>Also  a result of a federal law—the Gramm-Leach-Bliley Act—that was not specifically focused on the surplus line market</a:t>
            </a:r>
          </a:p>
          <a:p>
            <a:pPr lvl="1">
              <a:buFont typeface="Wingdings" pitchFamily="2" charset="2"/>
              <a:buChar char="Ø"/>
            </a:pPr>
            <a:endParaRPr lang="en-US" dirty="0" smtClean="0">
              <a:latin typeface="Comic Sans MS" pitchFamily="66" charset="0"/>
            </a:endParaRPr>
          </a:p>
          <a:p>
            <a:r>
              <a:rPr lang="en-US" dirty="0" smtClean="0">
                <a:latin typeface="Comic Sans MS" pitchFamily="66" charset="0"/>
              </a:rPr>
              <a:t>That’s changed</a:t>
            </a:r>
          </a:p>
          <a:p>
            <a:pPr lvl="1">
              <a:buFont typeface="Wingdings" pitchFamily="2" charset="2"/>
              <a:buChar char="Ø"/>
            </a:pPr>
            <a:r>
              <a:rPr lang="en-US" dirty="0" smtClean="0">
                <a:latin typeface="Comic Sans MS" pitchFamily="66" charset="0"/>
              </a:rPr>
              <a:t>NRRA targeted surplus lines for uniformity</a:t>
            </a:r>
          </a:p>
          <a:p>
            <a:pPr lvl="1">
              <a:buFont typeface="Wingdings" pitchFamily="2" charset="2"/>
              <a:buChar char="Ø"/>
            </a:pPr>
            <a:r>
              <a:rPr lang="en-US" dirty="0" smtClean="0">
                <a:latin typeface="Comic Sans MS" pitchFamily="66" charset="0"/>
              </a:rPr>
              <a:t>Surplus lines is now on the national and federal radar screen.</a:t>
            </a:r>
          </a:p>
          <a:p>
            <a:endParaRPr lang="en-US" dirty="0" smtClean="0">
              <a:solidFill>
                <a:schemeClr val="accent2">
                  <a:lumMod val="75000"/>
                </a:schemeClr>
              </a:solidFill>
              <a:latin typeface="Bradley Hand ITC" pitchFamily="66" charset="0"/>
            </a:endParaRPr>
          </a:p>
        </p:txBody>
      </p:sp>
      <p:sp>
        <p:nvSpPr>
          <p:cNvPr id="4" name="Slide Number Placeholder 3"/>
          <p:cNvSpPr>
            <a:spLocks noGrp="1"/>
          </p:cNvSpPr>
          <p:nvPr>
            <p:ph type="sldNum" sz="quarter" idx="12"/>
          </p:nvPr>
        </p:nvSpPr>
        <p:spPr/>
        <p:txBody>
          <a:bodyPr/>
          <a:lstStyle/>
          <a:p>
            <a:fld id="{6EF3E3D3-69FF-4093-BC68-21EB107FF718}" type="slidenum">
              <a:rPr lang="en-US" smtClean="0"/>
              <a:pPr/>
              <a:t>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anim calcmode="lin" valueType="num">
                                      <p:cBhvr additive="base">
                                        <p:cTn id="1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3">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 calcmode="lin" valueType="num">
                                      <p:cBhvr additive="base">
                                        <p:cTn id="1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accent1">
              <a:lumMod val="40000"/>
              <a:lumOff val="60000"/>
            </a:schemeClr>
          </a:solidFill>
        </p:spPr>
        <p:txBody>
          <a:bodyPr>
            <a:normAutofit/>
          </a:bodyPr>
          <a:lstStyle/>
          <a:p>
            <a:pPr algn="ctr"/>
            <a:r>
              <a:rPr lang="en-US" sz="2800" dirty="0" smtClean="0">
                <a:solidFill>
                  <a:schemeClr val="accent2">
                    <a:lumMod val="75000"/>
                  </a:schemeClr>
                </a:solidFill>
                <a:latin typeface="Comic Sans MS" pitchFamily="66" charset="0"/>
              </a:rPr>
              <a:t>LICENSING CHANGES</a:t>
            </a:r>
            <a:endParaRPr lang="en-US" sz="2800" dirty="0">
              <a:solidFill>
                <a:schemeClr val="accent2">
                  <a:lumMod val="75000"/>
                </a:schemeClr>
              </a:solidFill>
              <a:latin typeface="Comic Sans MS" pitchFamily="66" charset="0"/>
            </a:endParaRPr>
          </a:p>
        </p:txBody>
      </p:sp>
      <p:sp>
        <p:nvSpPr>
          <p:cNvPr id="3" name="Content Placeholder 2"/>
          <p:cNvSpPr>
            <a:spLocks noGrp="1"/>
          </p:cNvSpPr>
          <p:nvPr>
            <p:ph sz="quarter" idx="1"/>
          </p:nvPr>
        </p:nvSpPr>
        <p:spPr>
          <a:xfrm>
            <a:off x="533400" y="1219200"/>
            <a:ext cx="8153400" cy="4800600"/>
          </a:xfrm>
        </p:spPr>
        <p:txBody>
          <a:bodyPr>
            <a:normAutofit lnSpcReduction="10000"/>
          </a:bodyPr>
          <a:lstStyle/>
          <a:p>
            <a:pPr lvl="3"/>
            <a:endParaRPr lang="en-US" sz="3000" dirty="0" smtClean="0">
              <a:solidFill>
                <a:schemeClr val="accent2">
                  <a:lumMod val="75000"/>
                </a:schemeClr>
              </a:solidFill>
              <a:latin typeface="Bradley Hand ITC" pitchFamily="66" charset="0"/>
            </a:endParaRPr>
          </a:p>
          <a:p>
            <a:r>
              <a:rPr lang="en-US" sz="3600" dirty="0" smtClean="0">
                <a:latin typeface="Comic Sans MS" pitchFamily="66" charset="0"/>
              </a:rPr>
              <a:t>OIC will not print or mail documents related to those services that are online.</a:t>
            </a:r>
          </a:p>
          <a:p>
            <a:endParaRPr lang="en-US" sz="3600" dirty="0" smtClean="0">
              <a:latin typeface="Comic Sans MS" pitchFamily="66" charset="0"/>
            </a:endParaRPr>
          </a:p>
          <a:p>
            <a:r>
              <a:rPr lang="en-US" sz="3600" dirty="0" smtClean="0">
                <a:latin typeface="Comic Sans MS" pitchFamily="66" charset="0"/>
              </a:rPr>
              <a:t>Keeping your e-mail address up-to-date is critical—30 days to notify of changes in address including your email address [WAC 284-17-065]</a:t>
            </a:r>
          </a:p>
        </p:txBody>
      </p:sp>
      <p:sp>
        <p:nvSpPr>
          <p:cNvPr id="4" name="Slide Number Placeholder 3"/>
          <p:cNvSpPr>
            <a:spLocks noGrp="1"/>
          </p:cNvSpPr>
          <p:nvPr>
            <p:ph type="sldNum" sz="quarter" idx="12"/>
          </p:nvPr>
        </p:nvSpPr>
        <p:spPr/>
        <p:txBody>
          <a:bodyPr/>
          <a:lstStyle/>
          <a:p>
            <a:fld id="{6EF3E3D3-69FF-4093-BC68-21EB107FF718}" type="slidenum">
              <a:rPr lang="en-US" smtClean="0"/>
              <a:pPr/>
              <a:t>30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heel(4)">
                                      <p:cBhvr>
                                        <p:cTn id="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accent1">
              <a:lumMod val="40000"/>
              <a:lumOff val="60000"/>
            </a:schemeClr>
          </a:solidFill>
        </p:spPr>
        <p:txBody>
          <a:bodyPr>
            <a:normAutofit/>
          </a:bodyPr>
          <a:lstStyle/>
          <a:p>
            <a:pPr algn="ctr"/>
            <a:r>
              <a:rPr lang="en-US" sz="2800" dirty="0" smtClean="0">
                <a:solidFill>
                  <a:schemeClr val="accent2">
                    <a:lumMod val="75000"/>
                  </a:schemeClr>
                </a:solidFill>
                <a:latin typeface="Comic Sans MS" pitchFamily="66" charset="0"/>
              </a:rPr>
              <a:t>LICENSING CHANGES</a:t>
            </a:r>
            <a:endParaRPr lang="en-US" sz="2800" dirty="0">
              <a:solidFill>
                <a:schemeClr val="accent2">
                  <a:lumMod val="75000"/>
                </a:schemeClr>
              </a:solidFill>
              <a:latin typeface="Comic Sans MS" pitchFamily="66" charset="0"/>
            </a:endParaRPr>
          </a:p>
        </p:txBody>
      </p:sp>
      <p:sp>
        <p:nvSpPr>
          <p:cNvPr id="3" name="Content Placeholder 2"/>
          <p:cNvSpPr>
            <a:spLocks noGrp="1"/>
          </p:cNvSpPr>
          <p:nvPr>
            <p:ph sz="quarter" idx="1"/>
          </p:nvPr>
        </p:nvSpPr>
        <p:spPr>
          <a:xfrm>
            <a:off x="533400" y="1219200"/>
            <a:ext cx="8153400" cy="4800600"/>
          </a:xfrm>
        </p:spPr>
        <p:txBody>
          <a:bodyPr>
            <a:normAutofit/>
          </a:bodyPr>
          <a:lstStyle/>
          <a:p>
            <a:pPr lvl="3"/>
            <a:endParaRPr lang="en-US" sz="3000" dirty="0" smtClean="0">
              <a:solidFill>
                <a:schemeClr val="accent2">
                  <a:lumMod val="75000"/>
                </a:schemeClr>
              </a:solidFill>
              <a:latin typeface="Bradley Hand ITC" pitchFamily="66" charset="0"/>
            </a:endParaRPr>
          </a:p>
          <a:p>
            <a:pPr lvl="1"/>
            <a:endParaRPr lang="en-US" sz="3200" dirty="0" smtClean="0">
              <a:latin typeface="Comic Sans MS" pitchFamily="66" charset="0"/>
            </a:endParaRPr>
          </a:p>
          <a:p>
            <a:pPr lvl="1"/>
            <a:r>
              <a:rPr lang="en-US" sz="3200" dirty="0" smtClean="0">
                <a:latin typeface="Comic Sans MS" pitchFamily="66" charset="0"/>
              </a:rPr>
              <a:t>Customer satisfaction survey</a:t>
            </a:r>
          </a:p>
          <a:p>
            <a:pPr lvl="1"/>
            <a:endParaRPr lang="en-US" sz="3200" dirty="0" smtClean="0">
              <a:latin typeface="Comic Sans MS" pitchFamily="66" charset="0"/>
            </a:endParaRPr>
          </a:p>
          <a:p>
            <a:pPr lvl="1"/>
            <a:r>
              <a:rPr lang="en-US" sz="3200" dirty="0" smtClean="0">
                <a:latin typeface="Comic Sans MS" pitchFamily="66" charset="0"/>
              </a:rPr>
              <a:t>In the works:</a:t>
            </a:r>
          </a:p>
          <a:p>
            <a:pPr lvl="2"/>
            <a:r>
              <a:rPr lang="en-US" sz="3200" dirty="0" smtClean="0">
                <a:latin typeface="Comic Sans MS" pitchFamily="66" charset="0"/>
              </a:rPr>
              <a:t>Adding a payment option—American Express</a:t>
            </a:r>
          </a:p>
          <a:p>
            <a:pPr lvl="2"/>
            <a:r>
              <a:rPr lang="en-US" sz="3200" dirty="0" smtClean="0">
                <a:latin typeface="Comic Sans MS" pitchFamily="66" charset="0"/>
              </a:rPr>
              <a:t>Electronic submission of fingerprints</a:t>
            </a:r>
          </a:p>
        </p:txBody>
      </p:sp>
      <p:sp>
        <p:nvSpPr>
          <p:cNvPr id="4" name="Slide Number Placeholder 3"/>
          <p:cNvSpPr>
            <a:spLocks noGrp="1"/>
          </p:cNvSpPr>
          <p:nvPr>
            <p:ph type="sldNum" sz="quarter" idx="12"/>
          </p:nvPr>
        </p:nvSpPr>
        <p:spPr/>
        <p:txBody>
          <a:bodyPr/>
          <a:lstStyle/>
          <a:p>
            <a:fld id="{6EF3E3D3-69FF-4093-BC68-21EB107FF718}" type="slidenum">
              <a:rPr lang="en-US" smtClean="0"/>
              <a:pPr/>
              <a:t>31</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12"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 calcmode="lin" valueType="num">
                                      <p:cBhvr additive="base">
                                        <p:cTn id="17" dur="10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18" dur="1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a:solidFill>
            <a:schemeClr val="accent1">
              <a:lumMod val="40000"/>
              <a:lumOff val="60000"/>
            </a:schemeClr>
          </a:solidFill>
        </p:spPr>
        <p:txBody>
          <a:bodyPr>
            <a:normAutofit fontScale="90000"/>
          </a:bodyPr>
          <a:lstStyle/>
          <a:p>
            <a:pPr algn="ctr"/>
            <a:r>
              <a:rPr lang="en-US" sz="2400" dirty="0" smtClean="0">
                <a:solidFill>
                  <a:schemeClr val="accent2">
                    <a:lumMod val="75000"/>
                  </a:schemeClr>
                </a:solidFill>
                <a:latin typeface="Comic Sans MS" pitchFamily="66" charset="0"/>
              </a:rPr>
              <a:t>The NRRA, HB 1694, and More</a:t>
            </a:r>
            <a:br>
              <a:rPr lang="en-US" sz="2400" dirty="0" smtClean="0">
                <a:solidFill>
                  <a:schemeClr val="accent2">
                    <a:lumMod val="75000"/>
                  </a:schemeClr>
                </a:solidFill>
                <a:latin typeface="Comic Sans MS" pitchFamily="66" charset="0"/>
              </a:rPr>
            </a:br>
            <a:r>
              <a:rPr lang="en-US" sz="2400" dirty="0" smtClean="0">
                <a:solidFill>
                  <a:schemeClr val="accent2">
                    <a:lumMod val="75000"/>
                  </a:schemeClr>
                </a:solidFill>
                <a:latin typeface="Comic Sans MS" pitchFamily="66" charset="0"/>
              </a:rPr>
              <a:t>June 29, 2011</a:t>
            </a:r>
            <a:endParaRPr lang="en-US" sz="2800" dirty="0">
              <a:solidFill>
                <a:schemeClr val="accent2">
                  <a:lumMod val="75000"/>
                </a:schemeClr>
              </a:solidFill>
              <a:latin typeface="Comic Sans MS" pitchFamily="66" charset="0"/>
            </a:endParaRPr>
          </a:p>
        </p:txBody>
      </p:sp>
      <p:sp>
        <p:nvSpPr>
          <p:cNvPr id="3" name="Content Placeholder 2"/>
          <p:cNvSpPr>
            <a:spLocks noGrp="1"/>
          </p:cNvSpPr>
          <p:nvPr>
            <p:ph sz="quarter" idx="1"/>
          </p:nvPr>
        </p:nvSpPr>
        <p:spPr>
          <a:xfrm>
            <a:off x="533400" y="1219200"/>
            <a:ext cx="8153400" cy="4800600"/>
          </a:xfrm>
        </p:spPr>
        <p:txBody>
          <a:bodyPr>
            <a:normAutofit/>
          </a:bodyPr>
          <a:lstStyle/>
          <a:p>
            <a:pPr lvl="3"/>
            <a:endParaRPr lang="en-US" sz="3000" dirty="0" smtClean="0">
              <a:solidFill>
                <a:schemeClr val="accent2">
                  <a:lumMod val="75000"/>
                </a:schemeClr>
              </a:solidFill>
              <a:latin typeface="Bradley Hand ITC" pitchFamily="66" charset="0"/>
            </a:endParaRPr>
          </a:p>
          <a:p>
            <a:pPr lvl="3"/>
            <a:endParaRPr lang="en-US" sz="3000" dirty="0" smtClean="0">
              <a:solidFill>
                <a:schemeClr val="accent2">
                  <a:lumMod val="75000"/>
                </a:schemeClr>
              </a:solidFill>
              <a:latin typeface="Bradley Hand ITC" pitchFamily="66" charset="0"/>
            </a:endParaRPr>
          </a:p>
          <a:p>
            <a:pPr lvl="3">
              <a:buNone/>
            </a:pPr>
            <a:r>
              <a:rPr lang="en-US" sz="3000" dirty="0" smtClean="0">
                <a:solidFill>
                  <a:schemeClr val="accent2">
                    <a:lumMod val="75000"/>
                  </a:schemeClr>
                </a:solidFill>
                <a:latin typeface="Bradley Hand ITC" pitchFamily="66" charset="0"/>
              </a:rPr>
              <a:t>                        </a:t>
            </a:r>
          </a:p>
          <a:p>
            <a:pPr lvl="3">
              <a:buNone/>
            </a:pPr>
            <a:endParaRPr lang="en-US" sz="3000" dirty="0" smtClean="0">
              <a:solidFill>
                <a:schemeClr val="accent2">
                  <a:lumMod val="75000"/>
                </a:schemeClr>
              </a:solidFill>
              <a:latin typeface="Bradley Hand ITC" pitchFamily="66" charset="0"/>
            </a:endParaRPr>
          </a:p>
          <a:p>
            <a:pPr lvl="3">
              <a:buNone/>
            </a:pPr>
            <a:r>
              <a:rPr lang="en-US" sz="3000" dirty="0" smtClean="0">
                <a:solidFill>
                  <a:schemeClr val="accent2">
                    <a:lumMod val="75000"/>
                  </a:schemeClr>
                </a:solidFill>
                <a:latin typeface="Bradley Hand ITC" pitchFamily="66" charset="0"/>
              </a:rPr>
              <a:t>                   </a:t>
            </a:r>
            <a:r>
              <a:rPr lang="en-US" sz="3600" dirty="0" smtClean="0">
                <a:latin typeface="Comic Sans MS" pitchFamily="66" charset="0"/>
              </a:rPr>
              <a:t>QUESTIONS</a:t>
            </a:r>
          </a:p>
        </p:txBody>
      </p:sp>
      <p:sp>
        <p:nvSpPr>
          <p:cNvPr id="4" name="Slide Number Placeholder 3"/>
          <p:cNvSpPr>
            <a:spLocks noGrp="1"/>
          </p:cNvSpPr>
          <p:nvPr>
            <p:ph type="sldNum" sz="quarter" idx="12"/>
          </p:nvPr>
        </p:nvSpPr>
        <p:spPr/>
        <p:txBody>
          <a:bodyPr/>
          <a:lstStyle/>
          <a:p>
            <a:fld id="{6EF3E3D3-69FF-4093-BC68-21EB107FF718}" type="slidenum">
              <a:rPr lang="en-US" smtClean="0">
                <a:latin typeface="+mn-lt"/>
              </a:rPr>
              <a:pPr/>
              <a:t>32</a:t>
            </a:fld>
            <a:endParaRPr lang="en-US" dirty="0">
              <a:latin typeface="+mn-lt"/>
            </a:endParaRPr>
          </a:p>
        </p:txBody>
      </p:sp>
      <p:sp>
        <p:nvSpPr>
          <p:cNvPr id="5" name="Footer Placeholder 4"/>
          <p:cNvSpPr>
            <a:spLocks noGrp="1"/>
          </p:cNvSpPr>
          <p:nvPr>
            <p:ph type="ftr" sz="quarter" idx="11"/>
          </p:nvPr>
        </p:nvSpPr>
        <p:spPr>
          <a:xfrm>
            <a:off x="914400" y="6172200"/>
            <a:ext cx="7543800" cy="457200"/>
          </a:xfrm>
        </p:spPr>
        <p:txBody>
          <a:bodyPr/>
          <a:lstStyle/>
          <a:p>
            <a:pPr algn="ctr"/>
            <a:r>
              <a:rPr lang="en-US" dirty="0" smtClean="0">
                <a:latin typeface="Comic Sans MS" pitchFamily="66" charset="0"/>
              </a:rPr>
              <a:t>Washington State Office of Insurance Commissioner</a:t>
            </a:r>
            <a:endParaRPr lang="en-US" dirty="0">
              <a:latin typeface="Comic Sans MS"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40000"/>
              <a:lumOff val="60000"/>
            </a:schemeClr>
          </a:solidFill>
        </p:spPr>
        <p:txBody>
          <a:bodyPr>
            <a:normAutofit/>
          </a:bodyPr>
          <a:lstStyle/>
          <a:p>
            <a:pPr algn="ctr"/>
            <a:r>
              <a:rPr lang="en-US" dirty="0" smtClean="0">
                <a:solidFill>
                  <a:schemeClr val="accent2">
                    <a:lumMod val="75000"/>
                  </a:schemeClr>
                </a:solidFill>
                <a:latin typeface="Comic Sans MS" pitchFamily="66" charset="0"/>
              </a:rPr>
              <a:t>The NRRA and Uniformity</a:t>
            </a:r>
            <a:endParaRPr lang="en-US" dirty="0">
              <a:solidFill>
                <a:schemeClr val="accent2">
                  <a:lumMod val="75000"/>
                </a:schemeClr>
              </a:solidFill>
              <a:latin typeface="Comic Sans MS" pitchFamily="66" charset="0"/>
            </a:endParaRPr>
          </a:p>
        </p:txBody>
      </p:sp>
      <p:sp>
        <p:nvSpPr>
          <p:cNvPr id="3" name="Content Placeholder 2"/>
          <p:cNvSpPr>
            <a:spLocks noGrp="1"/>
          </p:cNvSpPr>
          <p:nvPr>
            <p:ph sz="quarter" idx="1"/>
          </p:nvPr>
        </p:nvSpPr>
        <p:spPr/>
        <p:txBody>
          <a:bodyPr>
            <a:normAutofit fontScale="85000" lnSpcReduction="10000"/>
          </a:bodyPr>
          <a:lstStyle/>
          <a:p>
            <a:pPr lvl="2"/>
            <a:endParaRPr lang="en-US" sz="3200" dirty="0" smtClean="0">
              <a:latin typeface="Comic Sans MS" pitchFamily="66" charset="0"/>
            </a:endParaRPr>
          </a:p>
          <a:p>
            <a:pPr lvl="2"/>
            <a:r>
              <a:rPr lang="en-US" sz="3200" dirty="0" smtClean="0">
                <a:latin typeface="Comic Sans MS" pitchFamily="66" charset="0"/>
              </a:rPr>
              <a:t>The NRRA expressly encourages states to “adopt nationwide uniform requirements, forms, and procedures… for the reporting, payment, collection or allocation” of surplus line premium taxes.</a:t>
            </a:r>
          </a:p>
          <a:p>
            <a:pPr lvl="2"/>
            <a:endParaRPr lang="en-US" sz="3200" dirty="0" smtClean="0">
              <a:latin typeface="Comic Sans MS" pitchFamily="66" charset="0"/>
            </a:endParaRPr>
          </a:p>
          <a:p>
            <a:pPr lvl="2"/>
            <a:r>
              <a:rPr lang="en-US" sz="3200" dirty="0" smtClean="0">
                <a:latin typeface="Comic Sans MS" pitchFamily="66" charset="0"/>
              </a:rPr>
              <a:t>Expect more changes to promote uniformity—some that will directly affect the way you conduct business in this state and others.</a:t>
            </a:r>
          </a:p>
          <a:p>
            <a:pPr lvl="2"/>
            <a:endParaRPr lang="en-US" sz="3200" dirty="0" smtClean="0">
              <a:latin typeface="Comic Sans MS" pitchFamily="66" charset="0"/>
            </a:endParaRPr>
          </a:p>
        </p:txBody>
      </p:sp>
      <p:sp>
        <p:nvSpPr>
          <p:cNvPr id="4" name="Slide Number Placeholder 3"/>
          <p:cNvSpPr>
            <a:spLocks noGrp="1"/>
          </p:cNvSpPr>
          <p:nvPr>
            <p:ph type="sldNum" sz="quarter" idx="12"/>
          </p:nvPr>
        </p:nvSpPr>
        <p:spPr/>
        <p:txBody>
          <a:bodyPr/>
          <a:lstStyle/>
          <a:p>
            <a:fld id="{6EF3E3D3-69FF-4093-BC68-21EB107FF718}" type="slidenum">
              <a:rPr lang="en-US" smtClean="0"/>
              <a:pPr/>
              <a:t>4</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40000"/>
              <a:lumOff val="60000"/>
            </a:schemeClr>
          </a:solidFill>
        </p:spPr>
        <p:txBody>
          <a:bodyPr>
            <a:normAutofit fontScale="90000"/>
          </a:bodyPr>
          <a:lstStyle/>
          <a:p>
            <a:pPr algn="ctr"/>
            <a:r>
              <a:rPr lang="en-US" smtClean="0">
                <a:solidFill>
                  <a:schemeClr val="accent2">
                    <a:lumMod val="75000"/>
                  </a:schemeClr>
                </a:solidFill>
                <a:latin typeface="Comic Sans MS" pitchFamily="66" charset="0"/>
              </a:rPr>
              <a:t>House Bill </a:t>
            </a:r>
            <a:r>
              <a:rPr lang="en-US" dirty="0" smtClean="0">
                <a:solidFill>
                  <a:schemeClr val="accent2">
                    <a:lumMod val="75000"/>
                  </a:schemeClr>
                </a:solidFill>
                <a:latin typeface="Comic Sans MS" pitchFamily="66" charset="0"/>
              </a:rPr>
              <a:t>1694</a:t>
            </a:r>
            <a:br>
              <a:rPr lang="en-US" dirty="0" smtClean="0">
                <a:solidFill>
                  <a:schemeClr val="accent2">
                    <a:lumMod val="75000"/>
                  </a:schemeClr>
                </a:solidFill>
                <a:latin typeface="Comic Sans MS" pitchFamily="66" charset="0"/>
              </a:rPr>
            </a:br>
            <a:r>
              <a:rPr lang="en-US" dirty="0" smtClean="0">
                <a:solidFill>
                  <a:schemeClr val="accent2">
                    <a:lumMod val="75000"/>
                  </a:schemeClr>
                </a:solidFill>
                <a:latin typeface="Comic Sans MS" pitchFamily="66" charset="0"/>
              </a:rPr>
              <a:t>New Concepts / Requirements</a:t>
            </a:r>
            <a:endParaRPr lang="en-US" dirty="0">
              <a:solidFill>
                <a:schemeClr val="accent2">
                  <a:lumMod val="75000"/>
                </a:schemeClr>
              </a:solidFill>
              <a:latin typeface="Comic Sans MS" pitchFamily="66" charset="0"/>
            </a:endParaRPr>
          </a:p>
        </p:txBody>
      </p:sp>
      <p:sp>
        <p:nvSpPr>
          <p:cNvPr id="3" name="Content Placeholder 2"/>
          <p:cNvSpPr>
            <a:spLocks noGrp="1"/>
          </p:cNvSpPr>
          <p:nvPr>
            <p:ph sz="quarter" idx="1"/>
          </p:nvPr>
        </p:nvSpPr>
        <p:spPr/>
        <p:txBody>
          <a:bodyPr>
            <a:normAutofit/>
          </a:bodyPr>
          <a:lstStyle/>
          <a:p>
            <a:pPr marL="0" indent="0">
              <a:buNone/>
            </a:pPr>
            <a:endParaRPr lang="en-US" sz="3400" dirty="0" smtClean="0">
              <a:latin typeface="Comic Sans MS" pitchFamily="66" charset="0"/>
            </a:endParaRPr>
          </a:p>
          <a:p>
            <a:pPr marL="0" indent="0">
              <a:buNone/>
            </a:pPr>
            <a:r>
              <a:rPr lang="en-US" sz="3400" dirty="0" smtClean="0">
                <a:latin typeface="Comic Sans MS" pitchFamily="66" charset="0"/>
              </a:rPr>
              <a:t>HB 1694 is intended to implement the NRRA in Washington</a:t>
            </a:r>
          </a:p>
          <a:p>
            <a:pPr lvl="1"/>
            <a:r>
              <a:rPr lang="en-US" sz="3200" dirty="0" smtClean="0">
                <a:latin typeface="Comic Sans MS" pitchFamily="66" charset="0"/>
              </a:rPr>
              <a:t>Applies:</a:t>
            </a:r>
          </a:p>
          <a:p>
            <a:pPr lvl="2">
              <a:buFont typeface="Wingdings" pitchFamily="2" charset="2"/>
              <a:buChar char="Ø"/>
            </a:pPr>
            <a:r>
              <a:rPr lang="en-US" sz="2800" dirty="0" smtClean="0">
                <a:latin typeface="Comic Sans MS" pitchFamily="66" charset="0"/>
              </a:rPr>
              <a:t>To property and casualty insurance [NRRA section 527(9)]</a:t>
            </a:r>
          </a:p>
          <a:p>
            <a:pPr lvl="2">
              <a:buFont typeface="Wingdings" pitchFamily="2" charset="2"/>
              <a:buChar char="Ø"/>
            </a:pPr>
            <a:r>
              <a:rPr lang="en-US" sz="2800" u="sng" dirty="0" smtClean="0">
                <a:latin typeface="Comic Sans MS" pitchFamily="66" charset="0"/>
              </a:rPr>
              <a:t>Not</a:t>
            </a:r>
            <a:r>
              <a:rPr lang="en-US" sz="2800" dirty="0" smtClean="0">
                <a:latin typeface="Comic Sans MS" pitchFamily="66" charset="0"/>
              </a:rPr>
              <a:t> to life and disability (health)</a:t>
            </a:r>
          </a:p>
          <a:p>
            <a:pPr lvl="2">
              <a:buFont typeface="Wingdings" pitchFamily="2" charset="2"/>
              <a:buChar char="Ø"/>
            </a:pPr>
            <a:r>
              <a:rPr lang="en-US" sz="2800" u="sng" dirty="0" smtClean="0">
                <a:latin typeface="Comic Sans MS" pitchFamily="66" charset="0"/>
              </a:rPr>
              <a:t>Not</a:t>
            </a:r>
            <a:r>
              <a:rPr lang="en-US" sz="2800" dirty="0" smtClean="0">
                <a:latin typeface="Comic Sans MS" pitchFamily="66" charset="0"/>
              </a:rPr>
              <a:t> to workers’ compensation insurance [NRRA section 522(d)]</a:t>
            </a:r>
          </a:p>
        </p:txBody>
      </p:sp>
      <p:sp>
        <p:nvSpPr>
          <p:cNvPr id="4" name="Slide Number Placeholder 3"/>
          <p:cNvSpPr>
            <a:spLocks noGrp="1"/>
          </p:cNvSpPr>
          <p:nvPr>
            <p:ph type="sldNum" sz="quarter" idx="12"/>
          </p:nvPr>
        </p:nvSpPr>
        <p:spPr/>
        <p:txBody>
          <a:bodyPr/>
          <a:lstStyle/>
          <a:p>
            <a:fld id="{6EF3E3D3-69FF-4093-BC68-21EB107FF718}" type="slidenum">
              <a:rPr lang="en-US" smtClean="0"/>
              <a:pPr/>
              <a:t>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10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3">
                                            <p:txEl>
                                              <p:pRg st="2" end="2"/>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12"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10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18" dur="1000" fill="hold"/>
                                        <p:tgtEl>
                                          <p:spTgt spid="3">
                                            <p:txEl>
                                              <p:pRg st="4" end="4"/>
                                            </p:txEl>
                                          </p:spTgt>
                                        </p:tgtEl>
                                        <p:attrNameLst>
                                          <p:attrName>ppt_y</p:attrName>
                                        </p:attrNameLst>
                                      </p:cBhvr>
                                      <p:tavLst>
                                        <p:tav tm="0">
                                          <p:val>
                                            <p:strVal val="#ppt_y"/>
                                          </p:val>
                                        </p:tav>
                                        <p:tav tm="100000">
                                          <p:val>
                                            <p:strVal val="#ppt_y"/>
                                          </p:val>
                                        </p:tav>
                                      </p:tavLst>
                                    </p:anim>
                                  </p:childTnLst>
                                </p:cTn>
                              </p:par>
                              <p:par>
                                <p:cTn id="19" presetID="2" presetClass="entr" presetSubtype="2"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10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22" dur="10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096962"/>
          </a:xfrm>
          <a:solidFill>
            <a:schemeClr val="accent1">
              <a:lumMod val="40000"/>
              <a:lumOff val="60000"/>
            </a:schemeClr>
          </a:solidFill>
        </p:spPr>
        <p:txBody>
          <a:bodyPr>
            <a:normAutofit fontScale="90000"/>
          </a:bodyPr>
          <a:lstStyle/>
          <a:p>
            <a:pPr algn="ctr"/>
            <a:r>
              <a:rPr lang="en-US" dirty="0" smtClean="0">
                <a:solidFill>
                  <a:schemeClr val="accent2">
                    <a:lumMod val="75000"/>
                  </a:schemeClr>
                </a:solidFill>
                <a:latin typeface="Comic Sans MS" pitchFamily="66" charset="0"/>
              </a:rPr>
              <a:t>The “Insured’s Home State” Rules!</a:t>
            </a:r>
            <a:endParaRPr lang="en-US" dirty="0">
              <a:solidFill>
                <a:schemeClr val="accent2">
                  <a:lumMod val="75000"/>
                </a:schemeClr>
              </a:solidFill>
              <a:latin typeface="Comic Sans MS" pitchFamily="66" charset="0"/>
            </a:endParaRPr>
          </a:p>
        </p:txBody>
      </p:sp>
      <p:sp>
        <p:nvSpPr>
          <p:cNvPr id="3" name="Content Placeholder 2"/>
          <p:cNvSpPr>
            <a:spLocks noGrp="1"/>
          </p:cNvSpPr>
          <p:nvPr>
            <p:ph sz="quarter" idx="1"/>
          </p:nvPr>
        </p:nvSpPr>
        <p:spPr/>
        <p:txBody>
          <a:bodyPr>
            <a:normAutofit lnSpcReduction="10000"/>
          </a:bodyPr>
          <a:lstStyle/>
          <a:p>
            <a:pPr algn="ctr">
              <a:buNone/>
            </a:pPr>
            <a:endParaRPr lang="en-US" sz="4000" dirty="0" smtClean="0">
              <a:latin typeface="Comic Sans MS" pitchFamily="66" charset="0"/>
            </a:endParaRPr>
          </a:p>
          <a:p>
            <a:pPr marL="0" indent="0">
              <a:buNone/>
            </a:pPr>
            <a:r>
              <a:rPr lang="en-US" sz="3600" dirty="0" smtClean="0">
                <a:latin typeface="Comic Sans MS" pitchFamily="66" charset="0"/>
              </a:rPr>
              <a:t>Only the “insured’s home state” has authority regarding:</a:t>
            </a:r>
          </a:p>
          <a:p>
            <a:pPr lvl="1">
              <a:buFont typeface="Wingdings" pitchFamily="2" charset="2"/>
              <a:buChar char="Ø"/>
            </a:pPr>
            <a:r>
              <a:rPr lang="en-US" sz="3400" smtClean="0">
                <a:latin typeface="Comic Sans MS" pitchFamily="66" charset="0"/>
              </a:rPr>
              <a:t>Licensing;</a:t>
            </a:r>
            <a:endParaRPr lang="en-US" sz="3400" dirty="0" smtClean="0">
              <a:latin typeface="Comic Sans MS" pitchFamily="66" charset="0"/>
            </a:endParaRPr>
          </a:p>
          <a:p>
            <a:pPr lvl="1">
              <a:buFont typeface="Wingdings" pitchFamily="2" charset="2"/>
              <a:buChar char="Ø"/>
            </a:pPr>
            <a:r>
              <a:rPr lang="en-US" sz="3400" dirty="0" smtClean="0">
                <a:latin typeface="Comic Sans MS" pitchFamily="66" charset="0"/>
              </a:rPr>
              <a:t>Reporting of transactions; and</a:t>
            </a:r>
          </a:p>
          <a:p>
            <a:pPr lvl="1">
              <a:buFont typeface="Wingdings" pitchFamily="2" charset="2"/>
              <a:buChar char="Ø"/>
            </a:pPr>
            <a:r>
              <a:rPr lang="en-US" sz="3400" dirty="0" smtClean="0">
                <a:latin typeface="Comic Sans MS" pitchFamily="66" charset="0"/>
              </a:rPr>
              <a:t>Surplus line premium tax reporting and collection [NRRA sections 521 and 522]</a:t>
            </a:r>
          </a:p>
        </p:txBody>
      </p:sp>
      <p:sp>
        <p:nvSpPr>
          <p:cNvPr id="4" name="Slide Number Placeholder 3"/>
          <p:cNvSpPr>
            <a:spLocks noGrp="1"/>
          </p:cNvSpPr>
          <p:nvPr>
            <p:ph type="sldNum" sz="quarter" idx="12"/>
          </p:nvPr>
        </p:nvSpPr>
        <p:spPr/>
        <p:txBody>
          <a:bodyPr/>
          <a:lstStyle/>
          <a:p>
            <a:fld id="{6EF3E3D3-69FF-4093-BC68-21EB107FF718}" type="slidenum">
              <a:rPr lang="en-US" smtClean="0"/>
              <a:pPr/>
              <a:t>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10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10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20" dur="10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249362"/>
          </a:xfrm>
          <a:solidFill>
            <a:schemeClr val="accent1">
              <a:lumMod val="40000"/>
              <a:lumOff val="60000"/>
            </a:schemeClr>
          </a:solidFill>
        </p:spPr>
        <p:txBody>
          <a:bodyPr>
            <a:normAutofit/>
          </a:bodyPr>
          <a:lstStyle/>
          <a:p>
            <a:pPr lvl="1" algn="ctr"/>
            <a:r>
              <a:rPr lang="en-US" sz="3400" dirty="0" smtClean="0">
                <a:solidFill>
                  <a:schemeClr val="accent2">
                    <a:lumMod val="75000"/>
                  </a:schemeClr>
                </a:solidFill>
                <a:latin typeface="Comic Sans MS" pitchFamily="66" charset="0"/>
              </a:rPr>
              <a:t>Significance of the “Insured’s Home State”</a:t>
            </a:r>
          </a:p>
        </p:txBody>
      </p:sp>
      <p:sp>
        <p:nvSpPr>
          <p:cNvPr id="3" name="Content Placeholder 2"/>
          <p:cNvSpPr>
            <a:spLocks noGrp="1"/>
          </p:cNvSpPr>
          <p:nvPr>
            <p:ph sz="quarter" idx="1"/>
          </p:nvPr>
        </p:nvSpPr>
        <p:spPr>
          <a:xfrm>
            <a:off x="914400" y="1295400"/>
            <a:ext cx="7772400" cy="4724400"/>
          </a:xfrm>
        </p:spPr>
        <p:txBody>
          <a:bodyPr>
            <a:normAutofit/>
          </a:bodyPr>
          <a:lstStyle/>
          <a:p>
            <a:pPr lvl="1" algn="ctr">
              <a:buNone/>
            </a:pPr>
            <a:endParaRPr lang="en-US" sz="3400" u="sng" dirty="0" smtClean="0">
              <a:latin typeface="Comic Sans MS" pitchFamily="66" charset="0"/>
            </a:endParaRPr>
          </a:p>
          <a:p>
            <a:pPr lvl="1"/>
            <a:endParaRPr lang="en-US" sz="3000" dirty="0" smtClean="0">
              <a:latin typeface="Comic Sans MS" pitchFamily="66" charset="0"/>
            </a:endParaRPr>
          </a:p>
          <a:p>
            <a:pPr lvl="1"/>
            <a:r>
              <a:rPr lang="en-US" sz="3000" dirty="0" smtClean="0">
                <a:latin typeface="Comic Sans MS" pitchFamily="66" charset="0"/>
              </a:rPr>
              <a:t>For policies only covering in-state risks, there will probably be no change.</a:t>
            </a:r>
          </a:p>
          <a:p>
            <a:pPr lvl="1"/>
            <a:endParaRPr lang="en-US" sz="3000" dirty="0" smtClean="0">
              <a:latin typeface="Comic Sans MS" pitchFamily="66" charset="0"/>
            </a:endParaRPr>
          </a:p>
          <a:p>
            <a:pPr lvl="1"/>
            <a:r>
              <a:rPr lang="en-US" sz="3000" dirty="0" smtClean="0">
                <a:latin typeface="Comic Sans MS" pitchFamily="66" charset="0"/>
              </a:rPr>
              <a:t>But for policies covering multi-state exposures, it will be necessary to ascertain what the home state of the insured is.</a:t>
            </a:r>
          </a:p>
          <a:p>
            <a:pPr lvl="2">
              <a:buNone/>
            </a:pPr>
            <a:endParaRPr lang="en-US" sz="3000" dirty="0" smtClean="0">
              <a:solidFill>
                <a:schemeClr val="accent2">
                  <a:lumMod val="75000"/>
                </a:schemeClr>
              </a:solidFill>
              <a:latin typeface="Bradley Hand ITC" pitchFamily="66" charset="0"/>
            </a:endParaRPr>
          </a:p>
        </p:txBody>
      </p:sp>
      <p:sp>
        <p:nvSpPr>
          <p:cNvPr id="4" name="Slide Number Placeholder 3"/>
          <p:cNvSpPr>
            <a:spLocks noGrp="1"/>
          </p:cNvSpPr>
          <p:nvPr>
            <p:ph type="sldNum" sz="quarter" idx="12"/>
          </p:nvPr>
        </p:nvSpPr>
        <p:spPr/>
        <p:txBody>
          <a:bodyPr/>
          <a:lstStyle/>
          <a:p>
            <a:fld id="{6EF3E3D3-69FF-4093-BC68-21EB107FF718}" type="slidenum">
              <a:rPr lang="en-US" smtClean="0"/>
              <a:pPr/>
              <a:t>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diamond(in)">
                                      <p:cBhvr>
                                        <p:cTn id="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a:solidFill>
            <a:schemeClr val="accent1">
              <a:lumMod val="40000"/>
              <a:lumOff val="60000"/>
            </a:schemeClr>
          </a:solidFill>
        </p:spPr>
        <p:txBody>
          <a:bodyPr>
            <a:normAutofit fontScale="90000"/>
          </a:bodyPr>
          <a:lstStyle/>
          <a:p>
            <a:pPr algn="ctr"/>
            <a:r>
              <a:rPr lang="en-US" sz="3200" dirty="0" smtClean="0">
                <a:solidFill>
                  <a:schemeClr val="accent2">
                    <a:lumMod val="75000"/>
                  </a:schemeClr>
                </a:solidFill>
                <a:latin typeface="Comic Sans MS" pitchFamily="66" charset="0"/>
              </a:rPr>
              <a:t>Significance of the “Insured’s Home State”</a:t>
            </a:r>
            <a:endParaRPr lang="en-US" sz="3200" dirty="0">
              <a:solidFill>
                <a:schemeClr val="accent2">
                  <a:lumMod val="75000"/>
                </a:schemeClr>
              </a:solidFill>
              <a:latin typeface="Comic Sans MS" pitchFamily="66" charset="0"/>
            </a:endParaRPr>
          </a:p>
        </p:txBody>
      </p:sp>
      <p:sp>
        <p:nvSpPr>
          <p:cNvPr id="3" name="Content Placeholder 2"/>
          <p:cNvSpPr>
            <a:spLocks noGrp="1"/>
          </p:cNvSpPr>
          <p:nvPr>
            <p:ph sz="quarter" idx="1"/>
          </p:nvPr>
        </p:nvSpPr>
        <p:spPr>
          <a:xfrm>
            <a:off x="914400" y="1219200"/>
            <a:ext cx="7772400" cy="4800600"/>
          </a:xfrm>
        </p:spPr>
        <p:txBody>
          <a:bodyPr>
            <a:normAutofit fontScale="92500" lnSpcReduction="10000"/>
          </a:bodyPr>
          <a:lstStyle/>
          <a:p>
            <a:pPr lvl="1"/>
            <a:r>
              <a:rPr lang="en-US" sz="3500" dirty="0" smtClean="0">
                <a:latin typeface="Comic Sans MS" pitchFamily="66" charset="0"/>
              </a:rPr>
              <a:t>Must hold a surplus line broker license in the insured’s home state—Not in other states where covered exposures are located.</a:t>
            </a:r>
          </a:p>
          <a:p>
            <a:pPr lvl="1"/>
            <a:r>
              <a:rPr lang="en-US" sz="3500" dirty="0" smtClean="0">
                <a:latin typeface="Comic Sans MS" pitchFamily="66" charset="0"/>
              </a:rPr>
              <a:t>Filing of annual statements / diligent effort or search: Only required in the insured’s home state.</a:t>
            </a:r>
          </a:p>
          <a:p>
            <a:pPr lvl="1"/>
            <a:r>
              <a:rPr lang="en-US" sz="3500" dirty="0" smtClean="0">
                <a:latin typeface="Comic Sans MS" pitchFamily="66" charset="0"/>
              </a:rPr>
              <a:t>Surplus line premium taxes must be paid to the insured’s home state—How much depends upon state law.</a:t>
            </a:r>
          </a:p>
          <a:p>
            <a:pPr lvl="3">
              <a:buNone/>
            </a:pPr>
            <a:endParaRPr lang="en-US" sz="3000" dirty="0" smtClean="0">
              <a:solidFill>
                <a:schemeClr val="accent2">
                  <a:lumMod val="75000"/>
                </a:schemeClr>
              </a:solidFill>
              <a:latin typeface="Bradley Hand ITC" pitchFamily="66" charset="0"/>
            </a:endParaRPr>
          </a:p>
        </p:txBody>
      </p:sp>
      <p:sp>
        <p:nvSpPr>
          <p:cNvPr id="4" name="Slide Number Placeholder 3"/>
          <p:cNvSpPr>
            <a:spLocks noGrp="1"/>
          </p:cNvSpPr>
          <p:nvPr>
            <p:ph type="sldNum" sz="quarter" idx="12"/>
          </p:nvPr>
        </p:nvSpPr>
        <p:spPr/>
        <p:txBody>
          <a:bodyPr/>
          <a:lstStyle/>
          <a:p>
            <a:fld id="{6EF3E3D3-69FF-4093-BC68-21EB107FF718}" type="slidenum">
              <a:rPr lang="en-US" smtClean="0"/>
              <a:pPr/>
              <a:t>8</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40000"/>
              <a:lumOff val="60000"/>
            </a:schemeClr>
          </a:solidFill>
        </p:spPr>
        <p:txBody>
          <a:bodyPr>
            <a:normAutofit fontScale="90000"/>
          </a:bodyPr>
          <a:lstStyle/>
          <a:p>
            <a:pPr algn="ctr"/>
            <a:r>
              <a:rPr lang="en-US" dirty="0" smtClean="0">
                <a:solidFill>
                  <a:schemeClr val="accent2">
                    <a:lumMod val="75000"/>
                  </a:schemeClr>
                </a:solidFill>
                <a:latin typeface="Comic Sans MS" pitchFamily="66" charset="0"/>
              </a:rPr>
              <a:t>Determining the Insured’s Home State” [NRRA section 527(6)]</a:t>
            </a:r>
          </a:p>
        </p:txBody>
      </p:sp>
      <p:sp>
        <p:nvSpPr>
          <p:cNvPr id="3" name="Content Placeholder 2"/>
          <p:cNvSpPr>
            <a:spLocks noGrp="1"/>
          </p:cNvSpPr>
          <p:nvPr>
            <p:ph sz="quarter" idx="1"/>
          </p:nvPr>
        </p:nvSpPr>
        <p:spPr/>
        <p:txBody>
          <a:bodyPr>
            <a:normAutofit fontScale="92500" lnSpcReduction="10000"/>
          </a:bodyPr>
          <a:lstStyle/>
          <a:p>
            <a:pPr algn="ctr">
              <a:buNone/>
            </a:pPr>
            <a:endParaRPr lang="en-US" sz="3600" dirty="0" smtClean="0">
              <a:latin typeface="Comic Sans MS" pitchFamily="66" charset="0"/>
            </a:endParaRPr>
          </a:p>
          <a:p>
            <a:pPr lvl="1">
              <a:buFont typeface="Wingdings" pitchFamily="2" charset="2"/>
              <a:buChar char="Ø"/>
            </a:pPr>
            <a:r>
              <a:rPr lang="en-US" sz="3200" dirty="0" smtClean="0">
                <a:latin typeface="Comic Sans MS" pitchFamily="66" charset="0"/>
              </a:rPr>
              <a:t>If the insured is a business, it’s the principal place of business;</a:t>
            </a:r>
          </a:p>
          <a:p>
            <a:pPr lvl="1">
              <a:buFont typeface="Wingdings" pitchFamily="2" charset="2"/>
              <a:buChar char="Ø"/>
            </a:pPr>
            <a:r>
              <a:rPr lang="en-US" sz="3200" dirty="0" smtClean="0">
                <a:latin typeface="Comic Sans MS" pitchFamily="66" charset="0"/>
              </a:rPr>
              <a:t>If an individual, it’s the individual’s principal residence; </a:t>
            </a:r>
            <a:r>
              <a:rPr lang="en-US" sz="3200" u="sng" dirty="0" smtClean="0">
                <a:latin typeface="Comic Sans MS" pitchFamily="66" charset="0"/>
              </a:rPr>
              <a:t>or</a:t>
            </a:r>
          </a:p>
          <a:p>
            <a:pPr lvl="1">
              <a:buFont typeface="Wingdings" pitchFamily="2" charset="2"/>
              <a:buChar char="Ø"/>
            </a:pPr>
            <a:r>
              <a:rPr lang="en-US" sz="3200" dirty="0" smtClean="0">
                <a:latin typeface="Comic Sans MS" pitchFamily="66" charset="0"/>
              </a:rPr>
              <a:t>If 100% of the insured risk is located out of the state of either, it’s the state to which the greatest percentage of the insured’s taxable premium for that insurance contract is allocated.</a:t>
            </a:r>
          </a:p>
          <a:p>
            <a:endParaRPr lang="en-US" sz="3600" b="1" dirty="0" smtClean="0">
              <a:solidFill>
                <a:schemeClr val="accent2">
                  <a:lumMod val="75000"/>
                </a:schemeClr>
              </a:solidFill>
              <a:latin typeface="Bradley Hand ITC" pitchFamily="66" charset="0"/>
            </a:endParaRPr>
          </a:p>
        </p:txBody>
      </p:sp>
      <p:sp>
        <p:nvSpPr>
          <p:cNvPr id="4" name="Slide Number Placeholder 3"/>
          <p:cNvSpPr>
            <a:spLocks noGrp="1"/>
          </p:cNvSpPr>
          <p:nvPr>
            <p:ph type="sldNum" sz="quarter" idx="12"/>
          </p:nvPr>
        </p:nvSpPr>
        <p:spPr/>
        <p:txBody>
          <a:bodyPr/>
          <a:lstStyle/>
          <a:p>
            <a:fld id="{6EF3E3D3-69FF-4093-BC68-21EB107FF718}" type="slidenum">
              <a:rPr lang="en-US" smtClean="0"/>
              <a:pPr/>
              <a:t>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1714</TotalTime>
  <Words>2013</Words>
  <Application>Microsoft Office PowerPoint</Application>
  <PresentationFormat>On-screen Show (4:3)</PresentationFormat>
  <Paragraphs>243</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Equity</vt:lpstr>
      <vt:lpstr>Washington State OFFICE OF INSURANCE COMMISSIONER</vt:lpstr>
      <vt:lpstr>Legislative Changes – Impact on Insurance Producers and Surplus Line Brokers</vt:lpstr>
      <vt:lpstr>UNIFORMITY—Underlying Policy of the NRRA</vt:lpstr>
      <vt:lpstr>The NRRA and Uniformity</vt:lpstr>
      <vt:lpstr>House Bill 1694 New Concepts / Requirements</vt:lpstr>
      <vt:lpstr>The “Insured’s Home State” Rules!</vt:lpstr>
      <vt:lpstr>Significance of the “Insured’s Home State”</vt:lpstr>
      <vt:lpstr>Significance of the “Insured’s Home State”</vt:lpstr>
      <vt:lpstr>Determining the Insured’s Home State” [NRRA section 527(6)]</vt:lpstr>
      <vt:lpstr>Determining the “Insured’s Home State”</vt:lpstr>
      <vt:lpstr>“EXEMPT COMMERCIAL PURCHASER”</vt:lpstr>
      <vt:lpstr>“Exempt Commercial Purchaser” [NRRA section 527(5)]</vt:lpstr>
      <vt:lpstr>“EXEMPT COMMERCIAL PURCHASER”</vt:lpstr>
      <vt:lpstr>“EXEMPT COMMERCIAL PURCHASER”</vt:lpstr>
      <vt:lpstr>“INDEPENDENTLY-PROCURED” INSURANCE</vt:lpstr>
      <vt:lpstr>Financial Eligibility of Surplus Line Carriers [NRRA section 524]</vt:lpstr>
      <vt:lpstr>FINANCIAL ELIGIBILITY OF SURPLUS LINE CARRIERS</vt:lpstr>
      <vt:lpstr>FINANCIAL ELIGIBILITY OF SURPLUS LINE CARRIERS</vt:lpstr>
      <vt:lpstr>SURPLUS LINE PREMIUM TAXES</vt:lpstr>
      <vt:lpstr>HOUSE BILL 1694</vt:lpstr>
      <vt:lpstr>HOUSE BILL 1694</vt:lpstr>
      <vt:lpstr>HOUSE BILL 1694</vt:lpstr>
      <vt:lpstr>NATIONAL ASSOCIATION OF INSURANCE COMMISSIONERS</vt:lpstr>
      <vt:lpstr>HOUSE BILL 1694</vt:lpstr>
      <vt:lpstr>HOUSE BILL 1694</vt:lpstr>
      <vt:lpstr>HOUSE BILL 1694</vt:lpstr>
      <vt:lpstr>HOUSE BILL 1694</vt:lpstr>
      <vt:lpstr>LICENSING CHANGES</vt:lpstr>
      <vt:lpstr>LICENSING CHANGES</vt:lpstr>
      <vt:lpstr>LICENSING CHANGES</vt:lpstr>
      <vt:lpstr>LICENSING CHANGES</vt:lpstr>
      <vt:lpstr>The NRRA, HB 1694, and More June 29, 2011</vt:lpstr>
    </vt:vector>
  </TitlesOfParts>
  <Company>Office of the Insurance Commissioner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 OF INSURANCE COMMISSIONER</dc:title>
  <dc:creator>mikes</dc:creator>
  <cp:lastModifiedBy>johnha</cp:lastModifiedBy>
  <cp:revision>295</cp:revision>
  <dcterms:created xsi:type="dcterms:W3CDTF">2011-04-01T17:23:22Z</dcterms:created>
  <dcterms:modified xsi:type="dcterms:W3CDTF">2011-06-23T18:56:35Z</dcterms:modified>
</cp:coreProperties>
</file>